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9" r:id="rId4"/>
    <p:sldId id="258" r:id="rId5"/>
    <p:sldId id="261" r:id="rId6"/>
    <p:sldId id="263" r:id="rId7"/>
    <p:sldId id="264" r:id="rId8"/>
    <p:sldId id="265" r:id="rId9"/>
    <p:sldId id="266" r:id="rId10"/>
    <p:sldId id="271" r:id="rId11"/>
    <p:sldId id="272" r:id="rId12"/>
    <p:sldId id="273" r:id="rId13"/>
    <p:sldId id="267" r:id="rId14"/>
    <p:sldId id="268" r:id="rId15"/>
    <p:sldId id="269" r:id="rId16"/>
    <p:sldId id="270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880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89780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77391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86141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66079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92348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2238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4228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278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51949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6818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267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1341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70718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83768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6687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7590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E6BE491-D54F-41B4-B73F-BB1301044C5D}" type="datetimeFigureOut">
              <a:rPr lang="th-TH" smtClean="0"/>
              <a:pPr/>
              <a:t>25/03/57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C0C1F23-A9DD-4E11-B9E1-3F383BB72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540494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0"/>
            <a:ext cx="112510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9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ด้าน</a:t>
            </a:r>
            <a:r>
              <a:rPr lang="th-TH" sz="10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ท่องเที่ยว</a:t>
            </a:r>
            <a:endParaRPr lang="th-TH" sz="10000" b="1" dirty="0">
              <a:solidFill>
                <a:schemeClr val="accent4">
                  <a:lumMod val="40000"/>
                  <a:lumOff val="60000"/>
                </a:schemeClr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3600" y="5418000"/>
            <a:ext cx="1542400" cy="14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9600" y="5418000"/>
            <a:ext cx="1470400" cy="14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1462" y="5418000"/>
            <a:ext cx="1544000" cy="14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6612" y="5418000"/>
            <a:ext cx="1561600" cy="14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2000" y="5418000"/>
            <a:ext cx="1440000" cy="144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46163" y="985677"/>
            <a:ext cx="871661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โครงการการตลาดเชิงรุกในประเทศและ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ต่างประเทศ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โครงการพัฒนาศักยภาพนักท่องเที่ยวแบบพำนักระยะ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ยาวของ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กลุ่มจังหวัดภาคเหนือตอนบน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๑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โครงการพัฒนา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บูรณา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การบริหาร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จัดการการ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ขนส่งโล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จิ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สติกส์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เพื่อการท่องเที่ยวด้วยระบบ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สารสนเทศ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โครงการ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พัฒนาหมู่บ้านวัฒนธรรมล้านนาเพื่อการ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ท่องเที่ยว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โครงการหัตถศิลป์ถิ่นนวัตกรรมไม้แกะสลัก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ล้านนาสู่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เวทีท่องเที่ยวสากล (บ้านถวาย บ้านทา บ้าน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หลุก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ศูนย์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ศิลปา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ชีพฯ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โครงการมนต์เสน่ห์ล้านนาท่องเที่ยว ๔ จังหวัด ภาคเหนือตอนบน ๑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โครงการล้านนาแอดเวน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เจอร์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โครงการพัฒนาล้านนาน่ามอง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>
                <a:latin typeface="Angsana New" pitchFamily="18" charset="-34"/>
                <a:cs typeface="Angsana New" pitchFamily="18" charset="-34"/>
              </a:rPr>
            </a:br>
            <a:r>
              <a:rPr lang="th-TH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dirty="0">
                <a:latin typeface="Angsana New" pitchFamily="18" charset="-34"/>
                <a:cs typeface="Angsana New" pitchFamily="18" charset="-34"/>
              </a:rPr>
            </a:b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41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พัฒนา</a:t>
            </a:r>
            <a:r>
              <a:rPr lang="th-TH" sz="4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บูรณา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การบริหาร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จัดการ</a:t>
            </a:r>
            <a:b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การ</a:t>
            </a:r>
            <a:r>
              <a:rPr lang="th-TH" sz="4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ขนส่งโล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จิ</a:t>
            </a:r>
            <a:r>
              <a:rPr lang="th-TH" sz="4000" b="1" dirty="0" err="1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สติกส์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เพื่อ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การท่องเที่ยวด้วยระบบสารสนเทศ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4908470"/>
              </p:ext>
            </p:extLst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5693414"/>
              </p:ext>
            </p:extLst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0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5657323"/>
              </p:ext>
            </p:extLst>
          </p:nvPr>
        </p:nvGraphicFramePr>
        <p:xfrm>
          <a:off x="441310" y="499210"/>
          <a:ext cx="11425269" cy="499939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กิจกรรมภายใต้โครงการ </a:t>
                      </a:r>
                      <a:endParaRPr lang="en-US" sz="28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endParaRPr lang="th-TH" sz="28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r>
                        <a:rPr lang="th-TH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</a:t>
                      </a:r>
                      <a:r>
                        <a:rPr lang="en-US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1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	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การพัฒนาระบบ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บูรณา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การบริหารจัดการขนส่ง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และโล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จิ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สติกส์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เพื่อการท่องเที่ยวด้วยระบบสารสนเทศ</a:t>
                      </a:r>
                    </a:p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r>
                        <a:rPr lang="th-TH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</a:t>
                      </a:r>
                      <a:r>
                        <a:rPr lang="en-US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2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	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การพัฒนาบุคลากรด้าน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Tourism Logistics 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และการ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สร้างคลัสเตอร์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อุตสาหกรรมที่เกี่ยวข้องกับการท่องเที่ยวภายในกลุ่มจังหวัดภาคเหนือตอนบน 1</a:t>
                      </a:r>
                    </a:p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r>
                        <a:rPr lang="th-TH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</a:t>
                      </a:r>
                      <a:r>
                        <a:rPr lang="en-US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3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	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การประชาสัมพันธ์ระบบ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บูรณา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การบริหารจัดการขนส่งและ 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โล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จิ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สติกส์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เพื่อการท่องเที่ยวด้วยระบบสารสนเทศ</a:t>
                      </a:r>
                    </a:p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r>
                        <a:rPr lang="th-TH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</a:t>
                      </a:r>
                      <a:r>
                        <a:rPr lang="en-US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4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	การจัดทำแผนปฏิบัติการ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ด้านโล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จิ</a:t>
                      </a:r>
                      <a:r>
                        <a:rPr lang="th-TH" sz="2800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สติกส์</a:t>
                      </a:r>
                      <a:r>
                        <a:rPr lang="th-TH" sz="28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เพื่อการท่องเที่ยวในช่วงเทศกาลท่องเที่ยวที่สำคัญ</a:t>
                      </a:r>
                      <a:endParaRPr lang="th-TH" sz="2800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80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9048295"/>
              </p:ext>
            </p:extLst>
          </p:nvPr>
        </p:nvGraphicFramePr>
        <p:xfrm>
          <a:off x="441310" y="499210"/>
          <a:ext cx="11425269" cy="492928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สรุปผลการประเมิน</a:t>
                      </a:r>
                      <a:endParaRPr lang="en-US" sz="2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FreesiaUPC" pitchFamily="34" charset="-34"/>
                          <a:cs typeface="FreesiaUPC" pitchFamily="34" charset="-34"/>
                        </a:rPr>
                        <a:t>กิจกรรมต่างๆ ที่ดำเนินการภายใต้โครงการมีส่วนช่วยให้บรรลุเป้าประสงค์ของยุทธศาสตร์กลุ่มจังหวัด</a:t>
                      </a:r>
                    </a:p>
                    <a:p>
                      <a:pPr marL="0" indent="0">
                        <a:buClrTx/>
                        <a:buNone/>
                      </a:pPr>
                      <a:endParaRPr lang="th-TH" sz="2400" u="sng" dirty="0" smtClean="0">
                        <a:solidFill>
                          <a:schemeClr val="bg1"/>
                        </a:solidFill>
                        <a:cs typeface="FreesiaUPC" pitchFamily="34" charset="-34"/>
                      </a:endParaRPr>
                    </a:p>
                    <a:p>
                      <a:pPr marL="0" indent="0">
                        <a:buClrTx/>
                        <a:buNone/>
                      </a:pPr>
                      <a:endParaRPr lang="th-TH" sz="2400" u="sng" dirty="0" smtClean="0">
                        <a:solidFill>
                          <a:schemeClr val="bg1"/>
                        </a:solidFill>
                        <a:cs typeface="FreesiaUPC" pitchFamily="34" charset="-34"/>
                      </a:endParaRPr>
                    </a:p>
                    <a:p>
                      <a:pPr marL="0" indent="0">
                        <a:buClrTx/>
                        <a:buNone/>
                      </a:pP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ประเด็นของโครงการ</a:t>
                      </a: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โครงการนี้มีการจัดทำระบบที่ต้องอาศัยการดูแลอย่างต่อเนื่อง เช่น การจัดทำระบบสารสนเทศ หรือ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website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 จึงต้องคำนึงถึงการดูแลในปีถัดๆไปด้วย ไม่ว่าจะเป็นในเรื่องของงบประมาณและบุคลากรที่ต้องดูแล เพราะหากไม่ได้รับงบประมาณในปีถัดๆ ไป จะทำให้ระบบดังกล่าวไม่ได้รับการ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update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 </a:t>
                      </a:r>
                      <a:r>
                        <a:rPr lang="th-TH" sz="2400" dirty="0" smtClean="0">
                          <a:solidFill>
                            <a:schemeClr val="bg1"/>
                          </a:solidFill>
                          <a:cs typeface="FreesiaUPC" pitchFamily="34" charset="-34"/>
                        </a:rPr>
                        <a:t>และไม่มีผู้ใช้ในที่สุด</a:t>
                      </a:r>
                      <a:endParaRPr lang="th-TH" sz="2400" dirty="0">
                        <a:solidFill>
                          <a:schemeClr val="bg1"/>
                        </a:solidFill>
                        <a:cs typeface="FreesiaUPC" pitchFamily="34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814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พัฒนาหมู่บ้านวัฒนธรรมล้านนาเพื่อการท่องเที่ยว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844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10"/>
          <a:ext cx="11425269" cy="51396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โครงการพัฒนาหมู่บ้านวัฒนธรรมล้านนาเพื่อการท่องเที่ยว</a:t>
                      </a:r>
                      <a:endParaRPr lang="en-US" sz="36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การมีส่วนร่วมในการวางแผนของชุมชน</a:t>
                      </a:r>
                    </a:p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th-TH" sz="36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การดำเนินโครงการให้ต่อเนื่องอย่างน้อย 3 ปี เพื่อนำไปสู่ความยั่งยืน</a:t>
                      </a:r>
                      <a:endParaRPr lang="th-TH" sz="3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05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หัตถศิลป์ถิ่นนวัตกรรมไม้แกะสลัก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ล้านนา</a:t>
            </a:r>
            <a:b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สู่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เวทีท่องเที่ยวสากล (บ้านถวาย บ้านทา บ้าน</a:t>
            </a:r>
            <a:r>
              <a:rPr lang="th-TH" sz="4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หลุก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ศูนย์</a:t>
            </a:r>
            <a:r>
              <a:rPr lang="th-TH" sz="4000" b="1" dirty="0" err="1">
                <a:latin typeface="Angsana New" pitchFamily="18" charset="-34"/>
                <a:cs typeface="Angsana New" pitchFamily="18" charset="-34"/>
              </a:rPr>
              <a:t>ศิลปา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ชีพฯ)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46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/>
          </p:nvPr>
        </p:nvGraphicFramePr>
        <p:xfrm>
          <a:off x="441310" y="499210"/>
          <a:ext cx="11425269" cy="563032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โครงการหัตถศิลป์ถิ่นนวัตกรรมไม้แกะสลักล้านนา</a:t>
                      </a:r>
                      <a:b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</a:b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สู่เวทีท่องเที่ยวสากล (บ้านถวาย บ้านทา บ้าน</a:t>
                      </a:r>
                      <a:r>
                        <a:rPr lang="th-TH" sz="3200" b="1" dirty="0" err="1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หลุก</a:t>
                      </a: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ศูนย์</a:t>
                      </a:r>
                      <a:r>
                        <a:rPr lang="th-TH" sz="3200" b="1" dirty="0" err="1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ศิลปา</a:t>
                      </a: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ชีพฯ)</a:t>
                      </a:r>
                      <a:endParaRPr lang="en-US" sz="32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การมีส่วนร่วมในการวางแผนของกลุ่มเป้าหมาย</a:t>
                      </a:r>
                    </a:p>
                    <a:p>
                      <a:pPr marL="742950" indent="-742950">
                        <a:buFont typeface="+mj-lt"/>
                        <a:buAutoNum type="arabicPeriod"/>
                      </a:pPr>
                      <a:r>
                        <a:rPr lang="th-TH" sz="32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การดำเนินโครงการให้ต่อเนื่องอย่างน้อย 3 ปี เพื่อนำไปสู่ความยั่งยืน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428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มนต์เสน่ห์ล้านนาท่องเที่ยว ๔ จังหวัด ภาคเหนือตอนบน ๑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9509775"/>
              </p:ext>
            </p:extLst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7852540"/>
              </p:ext>
            </p:extLst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0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3519353"/>
              </p:ext>
            </p:extLst>
          </p:nvPr>
        </p:nvGraphicFramePr>
        <p:xfrm>
          <a:off x="441310" y="499210"/>
          <a:ext cx="11425269" cy="51345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กิจกรรมภายใต้โครงการ</a:t>
                      </a:r>
                      <a:endParaRPr lang="en-US" sz="2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 1	จ้างเหมาจัดกิจกรรม</a:t>
                      </a:r>
                      <a:r>
                        <a:rPr lang="th-TH" sz="2400" b="1" dirty="0" err="1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แรล</a:t>
                      </a: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ลี่จักรยานเพื่อการท่องเที่ยว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1.1	การประชาสัมพันธ์กิจกรรม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1.2	การจัดกิจกรรมจักรยานเชื่อมโยงเส้นทาง 4 จังหวัด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1.3	การจัดทำรายงานสรุปผลการดำเนินงานพร้อม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DVD 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 2	จ้างเหมาจัดทำเอกสารประชาสัมพันธ์การท่องเที่ยว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 3	จ้างเหมาดำเนินการจัดงานเทศกาลล้านนาโลก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3.1	การประชาสัมพันธ์กิจกรรม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3.2	การจัดแสดงนิทรรศการและกิจกรรม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กิจกรรมย่อย 3.3	การจัดทำรายงานสรุปผลการดำเนินงานพร้อม 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DVD </a:t>
                      </a: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b="1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กิจกรรมที่ 4 	การติดตาม ประเมินผล และสรุปผลการดำเนินโครงการ</a:t>
                      </a: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062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9690310"/>
              </p:ext>
            </p:extLst>
          </p:nvPr>
        </p:nvGraphicFramePr>
        <p:xfrm>
          <a:off x="441310" y="499210"/>
          <a:ext cx="11425269" cy="513450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สรุปผลการประเมิน</a:t>
                      </a:r>
                      <a:endParaRPr lang="en-US" sz="2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กิจกรรมต่างๆ ที่ดำเนินการภายใต้โครงการมีส่วนช่วยให้บรรลุเป้าประสงค์ของยุทธศาสตร์กลุ่มจังหวัด</a:t>
                      </a: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endParaRPr lang="th-TH" sz="2400" dirty="0" smtClean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marL="0" indent="0">
                        <a:buClrTx/>
                        <a:buFont typeface="Wingdings" panose="05000000000000000000" pitchFamily="2" charset="2"/>
                        <a:buNone/>
                      </a:pPr>
                      <a:r>
                        <a:rPr lang="th-TH" sz="2400" u="sng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ประเด็นของโครงการ</a:t>
                      </a: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การวางแผนกำลังคนมีความสำคัญอย่างยิ่งต่อการดำเนินโครงการ ควรมีการพิจารณาถึงความเพียงพอและความพร้อมของบุคลากร และคำนึงถึงประเด็นเรื่องการโอนย้ายบุคลากรด้วย เพราะการเปลี่ยนแปลงบุคลากรผู้รับผิดชอบเป็นสาเหตุหลักของโครงการนี้ที่ทำให้การดำเนินงานล่าช้ากว่าแผน และมีความติดขัดในการดำเนินงาน</a:t>
                      </a: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การดำเนินโครงการในลักษณะการจ้างเหมา หากผู้รับจ้างเหมามีความเป็นมืออาชีพและเข้าใจถึงวัตถุประสงค์ของการดำเนินโครงการเป็นอย่างดี ก็สามารถทำให้โครงการนั้นมีการดำเนินงานอย่างมีประสิทธิภาพและบรรลุเป้าประสงค์ที่ตั้งไว้</a:t>
                      </a:r>
                    </a:p>
                    <a:p>
                      <a:pPr marL="360363" indent="-360363">
                        <a:buClrTx/>
                        <a:buFont typeface="Wingdings" panose="05000000000000000000" pitchFamily="2" charset="2"/>
                        <a:buChar char="Ø"/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การกำหนดตัวชี้วัดของโครงการ ควรต้องเป็นตัวชี้วัดในระดับของโครงการ (ซึ่งมีความสอดคล้องกับตัวชี้วัดระดับยุทธศาสตร์กลุ่มจังหวัด) เพื่อให้สามารถประเมินความสำเร็จของโครงการได้</a:t>
                      </a: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8330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การตลาดเชิงรุกในประเทศและต่างประเทศ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2195591"/>
              </p:ext>
            </p:extLst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๑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9463251"/>
              </p:ext>
            </p:extLst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01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74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ล้านนาแอดเวน</a:t>
            </a:r>
            <a:r>
              <a:rPr lang="th-TH" sz="4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เจอร์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0" y="962025"/>
            <a:ext cx="1219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>
              <a:latin typeface="Century Gothic" pitchFamily="34" charset="0"/>
              <a:cs typeface="Dillenia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87488"/>
            <a:ext cx="12192000" cy="369887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: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มากที่สุด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ปานกลาง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น้อย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194425" y="2120900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๕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34950" y="2112963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215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6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7" name="Picture 1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8" name="Picture 1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9" name="Picture 1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5657323"/>
              </p:ext>
            </p:extLst>
          </p:nvPr>
        </p:nvGraphicFramePr>
        <p:xfrm>
          <a:off x="441310" y="499210"/>
          <a:ext cx="11425269" cy="499634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ข้อเสนอแนะโดยภาพรวม</a:t>
                      </a:r>
                      <a:endParaRPr lang="th-TH" sz="3200" b="1" dirty="0">
                        <a:latin typeface="Angsana New" pitchFamily="18" charset="-34"/>
                        <a:ea typeface="Calibri" pitchFamily="34" charset="0"/>
                        <a:cs typeface="Angsana New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pPr marL="1435100" indent="-1435100" algn="thaiDist">
                        <a:buNone/>
                        <a:tabLst>
                          <a:tab pos="1435100" algn="l"/>
                        </a:tabLst>
                      </a:pPr>
                      <a:endParaRPr lang="th-TH" sz="3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lvl="1" eaLnBrk="0" hangingPunct="0">
                        <a:buFontTx/>
                        <a:buChar char="•"/>
                      </a:pPr>
                      <a:r>
                        <a:rPr lang="th-TH" sz="3200" b="1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 การดำเนินงานโครงการสอดคล้องตามวัตถุประสงค์ และเป็นไปตามเป้าหมาย</a:t>
                      </a:r>
                    </a:p>
                    <a:p>
                      <a:pPr lvl="1" eaLnBrk="0" hangingPunct="0"/>
                      <a:endParaRPr lang="en-US" sz="32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lvl="1" eaLnBrk="0" hangingPunct="0">
                        <a:buFontTx/>
                        <a:buChar char="•"/>
                      </a:pPr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 หากมีการเพิ่มแผนการดำเนินงานให้มีความสอดคล้องกับยุทธศาสตร์จังหวัด และนโยบายระดับประเทศ โครงการจะสมบูรณ์เป็นอย่างมาก  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80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74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พัฒนาล้านนาน่ามอง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0" y="962025"/>
            <a:ext cx="1219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>
              <a:latin typeface="Century Gothic" pitchFamily="34" charset="0"/>
              <a:cs typeface="Dillenia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87488"/>
            <a:ext cx="12192000" cy="369887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: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มากที่สุด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ปานกลาง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น้อย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194425" y="2120900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34950" y="2112963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215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6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7" name="Picture 1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8" name="Picture 1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9" name="Picture 1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5657323"/>
              </p:ext>
            </p:extLst>
          </p:nvPr>
        </p:nvGraphicFramePr>
        <p:xfrm>
          <a:off x="441310" y="499210"/>
          <a:ext cx="11425269" cy="506949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931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ข้อเสนอแนะโดยภาพรวม</a:t>
                      </a:r>
                    </a:p>
                  </a:txBody>
                  <a:tcPr marL="85457" marR="85457" marT="0" marB="0" anchor="ctr"/>
                </a:tc>
              </a:tr>
              <a:tr h="3818146">
                <a:tc>
                  <a:txBody>
                    <a:bodyPr/>
                    <a:lstStyle/>
                    <a:p>
                      <a:endParaRPr lang="en-US" sz="3200" b="0" dirty="0" smtClean="0">
                        <a:latin typeface="Angsana New" pitchFamily="18" charset="-34"/>
                        <a:ea typeface="Calibri" pitchFamily="34" charset="0"/>
                        <a:cs typeface="Angsana New" pitchFamily="18" charset="-34"/>
                      </a:endParaRPr>
                    </a:p>
                    <a:p>
                      <a:pPr lvl="1" eaLnBrk="0" hangingPunct="0">
                        <a:buFontTx/>
                        <a:buChar char="•"/>
                      </a:pPr>
                      <a:r>
                        <a:rPr lang="th-TH" sz="3200" b="0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 การดำเนินงานมีความล่าช้า ส่งผลให้การดำเนินงานไม่เป็นไปตามเป้าหมาย เช่น ไม่ดำเนินการตามแผนปฏิบัติงาน</a:t>
                      </a:r>
                      <a:r>
                        <a:rPr lang="en-US" sz="3200" b="0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  </a:t>
                      </a:r>
                      <a:r>
                        <a:rPr lang="th-TH" sz="3200" b="0" dirty="0" smtClean="0">
                          <a:latin typeface="Angsana New" pitchFamily="18" charset="-34"/>
                          <a:ea typeface="Calibri" pitchFamily="34" charset="0"/>
                          <a:cs typeface="Angsana New" pitchFamily="18" charset="-34"/>
                        </a:rPr>
                        <a:t>วางแผนการดำเนินงานโครงการไม่ครอบคลุม</a:t>
                      </a:r>
                      <a:endParaRPr lang="en-US" sz="3200" b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lvl="1" eaLnBrk="0" hangingPunct="0">
                        <a:buFontTx/>
                        <a:buChar char="•"/>
                      </a:pPr>
                      <a:r>
                        <a:rPr lang="th-TH" sz="3200" b="0" dirty="0" smtClean="0">
                          <a:latin typeface="Angsana New" pitchFamily="18" charset="-34"/>
                          <a:cs typeface="Angsana New" pitchFamily="18" charset="-34"/>
                        </a:rPr>
                        <a:t>การรวบรวมข้อมูลไม่ครอบคลุมทำให้ขาดความเชื่อมโยงการวิเคราะห์ข้อมูลในด้านการบูร</a:t>
                      </a:r>
                      <a:r>
                        <a:rPr lang="th-TH" sz="3200" b="0" dirty="0" err="1" smtClean="0">
                          <a:latin typeface="Angsana New" pitchFamily="18" charset="-34"/>
                          <a:cs typeface="Angsana New" pitchFamily="18" charset="-34"/>
                        </a:rPr>
                        <a:t>ณา</a:t>
                      </a:r>
                      <a:r>
                        <a:rPr lang="th-TH" sz="3200" b="0" dirty="0" smtClean="0">
                          <a:latin typeface="Angsana New" pitchFamily="18" charset="-34"/>
                          <a:cs typeface="Angsana New" pitchFamily="18" charset="-34"/>
                        </a:rPr>
                        <a:t>การระหว่างหน่วยงาน</a:t>
                      </a:r>
                      <a:r>
                        <a:rPr lang="en-US" sz="3200" b="0" dirty="0" smtClean="0">
                          <a:latin typeface="Angsana New" pitchFamily="18" charset="-34"/>
                          <a:cs typeface="Angsana New" pitchFamily="18" charset="-34"/>
                        </a:rPr>
                        <a:t>  </a:t>
                      </a:r>
                    </a:p>
                    <a:p>
                      <a:pPr lvl="1" eaLnBrk="0" hangingPunct="0">
                        <a:buFontTx/>
                        <a:buChar char="•"/>
                      </a:pPr>
                      <a:r>
                        <a:rPr lang="th-TH" sz="3200" b="0" dirty="0" smtClean="0">
                          <a:latin typeface="Angsana New" pitchFamily="18" charset="-34"/>
                          <a:cs typeface="Angsana New" pitchFamily="18" charset="-34"/>
                        </a:rPr>
                        <a:t> ผลสัมฤทธิ์ของโครงการในภาพรวม ด้วยข้อมูลไม่ครอบคลุมขาดการเชื่อมโยงส่งผลให้เกิดผลสัมฤทธิ์น้อย </a:t>
                      </a:r>
                      <a:endParaRPr lang="th-TH" sz="32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  <a:tr h="69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0" dirty="0">
                        <a:solidFill>
                          <a:schemeClr val="bg1"/>
                        </a:solidFill>
                        <a:latin typeface="Angsana New" pitchFamily="18" charset="-34"/>
                        <a:ea typeface="Times New Roman"/>
                        <a:cs typeface="Angsana New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614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0"/>
            <a:ext cx="3683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3600" y="0"/>
            <a:ext cx="3857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250" y="0"/>
            <a:ext cx="39052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7663" y="0"/>
            <a:ext cx="38576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80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5490" t="33542" r="21523" b="16667"/>
          <a:stretch>
            <a:fillRect/>
          </a:stretch>
        </p:blipFill>
        <p:spPr bwMode="auto">
          <a:xfrm>
            <a:off x="365759" y="335280"/>
            <a:ext cx="8658743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022080" y="609762"/>
            <a:ext cx="294132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การตอบสนองความต้องการของกลุ่มเป้าหมายหลัก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/>
              <a:t>ในกลุ่มที่ได้รับการคัดเลือกเข้าร่วมโครงการ เกิดการเรียนรู้และได้พัฒนาศักยภาพในการบริหารจัดการท่องเที่ยว และมียอดขายเพิ่มจากการเข้าร่วมกิจกรรม และ เกิดมูลค่าทางเศรษฐกิจ</a:t>
            </a:r>
            <a:endParaRPr kumimoji="0" lang="th-TH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7906" y="-289560"/>
            <a:ext cx="8534400" cy="1507067"/>
          </a:xfrm>
        </p:spPr>
        <p:txBody>
          <a:bodyPr/>
          <a:lstStyle/>
          <a:p>
            <a:r>
              <a:rPr lang="th-TH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สรุปผลการประเมิน</a:t>
            </a:r>
            <a:endParaRPr lang="th-TH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706570"/>
              </p:ext>
            </p:extLst>
          </p:nvPr>
        </p:nvGraphicFramePr>
        <p:xfrm>
          <a:off x="190051" y="887306"/>
          <a:ext cx="11788588" cy="556319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057635"/>
                <a:gridCol w="3701754"/>
                <a:gridCol w="5029199"/>
              </a:tblGrid>
              <a:tr h="13907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/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กิจกรรม</a:t>
                      </a:r>
                      <a:endParaRPr lang="en-US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การตลาดเชิงรุกในประเทศและต่างประเทศ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สรุปบทเรียน สถานการณ์ที่สำคัญ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ปัจจัยแห่งความสำเร็จ</a:t>
                      </a:r>
                      <a:r>
                        <a:rPr lang="en-US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/</a:t>
                      </a: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วิกฤตที่ค้นพบ</a:t>
                      </a:r>
                      <a:endParaRPr lang="en-US" sz="2400" b="1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เพื่อการพัฒนารอบปีงบประมาณต่อไป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 anchor="ctr"/>
                </a:tc>
              </a:tr>
              <a:tr h="139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มีการโยกย้ายตำแหน่งและตัวผู้บริหารโครงการทำให้ขาดความต่อเนื่องในการดำเนินงาน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กำหนดตารางการปฏิบัติงานให้ชัดเจนและการกำหนดรายละเอียดของแต่ละกิจกรรมตั้งแต่ช่วงเขียนโครงการจะช่วยลดผลกระทบนี้ได้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</a:tr>
              <a:tr h="139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ด้านการบริหารจัดการ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การจัดจ้างบุคคลภายนอกเข้ามาทำกิจกรรมในโครงการ เกิดปัญหาในการล่าช้าของช่วงทำ </a:t>
                      </a:r>
                      <a:r>
                        <a:rPr lang="en-US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TOR </a:t>
                      </a:r>
                      <a:r>
                        <a:rPr lang="th-TH" sz="18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และมีปัญหาในการหาผู้รับจ้างทำ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ควรจัดทำการประเมินภายในหน่วยงานถึงปัญหาที่เกิดขึ้นและหาวิธีแก้ไขในปีต่อไป และควรมีการจัดทำฐานข้อมูลของผู้รับจ้างไว้ใช้ในกรณีผู้ปฏิบัติงานมาการโยกย้าย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</a:tr>
              <a:tr h="139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ด้านมวลชนสัมพันธ์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การจัดกิจกรรมไม่ค่อยเป็นที่รู้กันในวงกว้าง ระดับประเทศ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ควรจัดให้มีฐานข้อมูลของสื่อมวลชนระดับประเทศ และมอบหมายให้มีผู้ดูแลกิจกรรมการประชาสัมพันธ์รวมของทุกโครงการโดยเฉพาะ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66428" marR="66428" marT="0" marB="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373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8538989"/>
              </p:ext>
            </p:extLst>
          </p:nvPr>
        </p:nvGraphicFramePr>
        <p:xfrm>
          <a:off x="362977" y="360000"/>
          <a:ext cx="11425269" cy="63093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425269"/>
              </a:tblGrid>
              <a:tr h="346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/>
                        <a:t>ข้อเสนอแนะ</a:t>
                      </a:r>
                      <a:r>
                        <a:rPr lang="th-TH" sz="2400" dirty="0" smtClean="0"/>
                        <a:t>เพิ่มเติมใน</a:t>
                      </a:r>
                      <a:r>
                        <a:rPr lang="th-TH" sz="2400" dirty="0"/>
                        <a:t>การแก้ไขปัญหา</a:t>
                      </a:r>
                      <a:r>
                        <a:rPr lang="th-TH" sz="2400" dirty="0" smtClean="0"/>
                        <a:t>โครงการ</a:t>
                      </a:r>
                      <a:r>
                        <a:rPr lang="en-US" sz="2400" dirty="0" smtClean="0"/>
                        <a:t> </a:t>
                      </a:r>
                      <a:r>
                        <a:rPr lang="th-TH" sz="2400" dirty="0" smtClean="0"/>
                        <a:t>ใน</a:t>
                      </a:r>
                      <a:r>
                        <a:rPr lang="th-TH" sz="2400" dirty="0"/>
                        <a:t>รอบปีงบประมาณต่อไป</a:t>
                      </a:r>
                      <a:endParaRPr lang="en-US" sz="2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 anchor="ctr"/>
                </a:tc>
              </a:tr>
              <a:tr h="661261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2400" dirty="0" smtClean="0"/>
                        <a:t>ขาดความต่อเนื่องในการดำเนินโครงการ ควร</a:t>
                      </a:r>
                      <a:r>
                        <a:rPr lang="th-TH" sz="2400" dirty="0"/>
                        <a:t>กำหนดตารางกิจกรรมของโครงการให้ชัดเจนในแผน  รวมถึงรายละเอียดกิจกรรมที่ควรทำอย่างละเอียด เพื่อให้ผู้ปฏิบัติสามารถดำเนินการตามแผนนั้นๆได้</a:t>
                      </a:r>
                      <a:r>
                        <a:rPr lang="th-TH" sz="2400" dirty="0" smtClean="0"/>
                        <a:t>เลย</a:t>
                      </a:r>
                      <a:endParaRPr lang="th-TH" sz="2400" kern="1200" dirty="0" smtClean="0"/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2400" kern="1200" dirty="0" smtClean="0"/>
                        <a:t>วัตถุประสงค์ด้านพัฒนาบุคลากรด้านการท่องเที่ยวรุ่นใหม่ เพื่อขับเคลื่อนอุตสาหกรรมท่องเที่ยวของกลุ่มจังหวัดทั้งในวันนี้และอนาคต ไม่สามารถวัดได้เป็นรูปธรรม ควรระบุให้ชัดเจนว่า “บุคลากรด้านการท่องเที่ยวรุ่นใหม่” หมายถึงอะไรบ้างและเป้าหมายในการพัฒนาอย่างน้อยปีละเท่าใด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2400" kern="1200" dirty="0" smtClean="0"/>
                        <a:t>หากต้องการดำเนินการเชิงรุกสู่ตลาดท่องเที่ยว </a:t>
                      </a:r>
                      <a:r>
                        <a:rPr lang="en-US" sz="2400" kern="1200" dirty="0" smtClean="0"/>
                        <a:t>AEC</a:t>
                      </a:r>
                      <a:r>
                        <a:rPr lang="th-TH" sz="2400" kern="1200" dirty="0" smtClean="0"/>
                        <a:t> ให้ได้ผล อาจต้องใช้กิจกรรมเชิงรุกมากกว่านี้ และใช้งบประมาณมากกว่านี้ รูปแบบกิจกรรมอาจต้องมุ่งเน้นไปยังตัวแทนจำหน่ายในต่างประเทศโดยตรง ไม่ใช่การออกงานในประเทศ อาจเป็นการใช้ลักษณะของ </a:t>
                      </a:r>
                      <a:r>
                        <a:rPr lang="en-US" sz="2400" kern="1200" dirty="0" smtClean="0"/>
                        <a:t>FAM Trips (familiarization trip:</a:t>
                      </a:r>
                      <a:r>
                        <a:rPr lang="th-TH" sz="2400" kern="1200" dirty="0" smtClean="0"/>
                        <a:t> </a:t>
                      </a:r>
                      <a:r>
                        <a:rPr lang="en-US" sz="2400" kern="1200" dirty="0" smtClean="0"/>
                        <a:t>tour offered to travel agents by a supplier or group of suppliers to familiarize the agents with their destination and services) </a:t>
                      </a:r>
                      <a:r>
                        <a:rPr lang="th-TH" sz="2400" kern="1200" dirty="0" smtClean="0"/>
                        <a:t>ซึ่งอาจต้องใช้งบประมาณค่อนข้างสูง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2400" kern="1200" dirty="0" smtClean="0"/>
                        <a:t>ขาดการเก็บฐานข้อมูลเกี่ยวกับสื่อมวลชน เพื่อจัดทำด้านการประชาสัมพันธ์ไปยังระดับประเทศ ทำให้ข้อมูลข่าวสารต่างๆมักจะอยู่ใน</a:t>
                      </a:r>
                      <a:br>
                        <a:rPr lang="th-TH" sz="2400" kern="1200" dirty="0" smtClean="0"/>
                      </a:br>
                      <a:r>
                        <a:rPr lang="th-TH" sz="2400" kern="1200" dirty="0" smtClean="0"/>
                        <a:t>วงแคบ</a:t>
                      </a:r>
                      <a:r>
                        <a:rPr lang="en-US" sz="2400" kern="1200" dirty="0" smtClean="0"/>
                        <a:t> </a:t>
                      </a:r>
                      <a:r>
                        <a:rPr lang="th-TH" sz="2400" kern="1200" dirty="0" smtClean="0"/>
                        <a:t>ควรมีฐานข้อมูลของสื่อมวลชนระดับประเทศ และฐานข้อมูลของผู้มีส่วนร่วมต่างๆเป็นของส่วนกลาง เพื่อความต่อเนื่องกรณีเปลี่ยนผู้บริหารหน่วยงาน หรือปรับเปลี่ยนโยกย้ายผู้ปฏิบัติงาน</a:t>
                      </a:r>
                    </a:p>
                    <a:p>
                      <a:pPr marL="34290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th-TH" sz="2400" kern="1200" dirty="0" smtClean="0"/>
                        <a:t>ขาดการเก็บฐานข้อมูล และการรวบรวมองค์ความรู้ภายใน เพื่อใช้ในกรณีมีการโยกย้ายผู้ปฏิบัติการ ทำให้ขาดความต่อเนื่อง ควรวางแผนด้านการจัดการฐานข้อมูลและองค์ความรู้ภายในองค์การ ควรวางแผนด้านการจัดการฐานข้อมูลและองค์ความรู้ภายในองค์การ</a:t>
                      </a:r>
                      <a:endParaRPr lang="en-US" sz="2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Angsana New" panose="02020603050405020304" pitchFamily="18" charset="-34"/>
                        <a:ea typeface="Times New Roman"/>
                        <a:cs typeface="Angsana New" panose="02020603050405020304" pitchFamily="18" charset="-34"/>
                      </a:endParaRPr>
                    </a:p>
                  </a:txBody>
                  <a:tcPr marL="85457" marR="85457" marT="0" marB="0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88073"/>
          </a:xfr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th-TH" sz="4000" dirty="0" smtClean="0">
                <a:solidFill>
                  <a:schemeClr val="tx1">
                    <a:lumMod val="9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โครงการ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พัฒนาศักยภาพนักท่องเที่ยวแบบพำนักระยะ</a:t>
            </a: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ยาว</a:t>
            </a:r>
            <a:b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ของ</a:t>
            </a:r>
            <a:r>
              <a:rPr lang="th-TH" sz="4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กลุ่มจังหวัดภาคเหนือตอนบน ๑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	</a:t>
            </a:r>
            <a: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/>
            </a:r>
            <a:br>
              <a:rPr lang="en-US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endParaRPr lang="en-US" sz="40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61997"/>
            <a:ext cx="12192000" cy="105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88073"/>
            <a:ext cx="12192000" cy="369332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การประเมินรายโครงการ </a:t>
            </a:r>
            <a:r>
              <a:rPr lang="en-US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: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การให้คะแนนจะพิจารณาจากประเด็นในการประเมิน โดยให้คะแนน ตั้งแต่ ๑-๕ คะแนน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ตามแต่ละปัจจัย (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๕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มากที่สุด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๔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มาก , 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๓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ปานกลาง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๒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 </a:t>
            </a:r>
            <a:r>
              <a:rPr lang="th-TH" sz="1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, ๑</a:t>
            </a:r>
            <a:r>
              <a:rPr lang="en-US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=</a:t>
            </a:r>
            <a:r>
              <a:rPr lang="th-TH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น้อยที่สุด)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194854" y="2120545"/>
          <a:ext cx="5861458" cy="4622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 การประเมินผลการบริหาร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การดำเนินกิจกรรมตรงตามแผนปฏิบัติการ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มีความชัดเจนของแผนการใช้จ่ายงบประมาณ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การจัดการปัญหา อุปสรรคของโครงการ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 สำหรับการให้คะแนนการประเมินความเสี่ยง โดยให้คะแนน ตั้งแต่ ๑-๕ (๕</a:t>
                      </a:r>
                      <a:r>
                        <a:rPr lang="en-US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=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เกิดความเสี่ยงสูงมาก ๔=เกิดความเสี่ยงสูง ๓=เกิดความเสี่ยงปานกลาง ๒=เกิดความเสี่ยงต่ำ ๑=เกิดความเสี่ยงต่ำมาก)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การประเมินความเสี่ยง</a:t>
                      </a:r>
                      <a:endParaRPr lang="en-US" sz="1800" dirty="0" smtClean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ด้านการวางแผนโครงการ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๑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ด้านการปฏิบัติการ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ด้านการเงิน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๒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๔.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ด้านบุคลากร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34542" y="2113005"/>
          <a:ext cx="5861458" cy="46461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3998"/>
                <a:gridCol w="3583460"/>
                <a:gridCol w="1524000"/>
              </a:tblGrid>
              <a:tr h="38717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ลำดับที่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ปัจจัย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ผลคะแนน</a:t>
                      </a:r>
                      <a:endParaRPr lang="th-TH" sz="1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r>
                        <a:rPr lang="th-TH" sz="1800" baseline="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</a:t>
                      </a: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การประเมินบริบทของโครงการ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แผนงานมีความสอดคล้องกับนโยบายระดับประเทศ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แผนงานมีความสอดคล้องกับประเด็นยุทธศาสตร์ของกลุ่มจังหวัด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38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แผนงานมีการบูร</a:t>
                      </a:r>
                      <a:r>
                        <a:rPr lang="th-TH" sz="1800" dirty="0" err="1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ณา</a:t>
                      </a: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การร่วมกันระหว่างหน่วยงานต่างๆ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42483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 การประเมินผลสัมฤทธิ์ของโครงการ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๑.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ผลสัมฤทธิ์ของโครงการมีความสอดคล้องกับที่กำหนดในแผนงาน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๕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๒.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ความเชื่อมโยงกับยุทธศาสตร์และความพร้อมของโครงการ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  <a:tr h="658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๓.</a:t>
                      </a:r>
                      <a:endParaRPr lang="en-US" sz="180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การดำเนินงานของตัวชี้วัดและค่าเป้าหมายตามแผนยุทธศาสตร์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38436" marR="38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Angsana New" panose="02020603050405020304" pitchFamily="18" charset="-34"/>
                          <a:ea typeface="Calibri" panose="020F0502020204030204" pitchFamily="34" charset="0"/>
                          <a:cs typeface="Angsana New" panose="02020603050405020304" pitchFamily="18" charset="-34"/>
                        </a:rPr>
                        <a:t>๓</a:t>
                      </a:r>
                      <a:endParaRPr lang="en-US" sz="1800" dirty="0">
                        <a:effectLst/>
                        <a:latin typeface="Angsana New" panose="02020603050405020304" pitchFamily="18" charset="-34"/>
                        <a:ea typeface="Calibri" panose="020F0502020204030204" pitchFamily="34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620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5729" y="-374876"/>
            <a:ext cx="8534400" cy="1507067"/>
          </a:xfrm>
        </p:spPr>
        <p:txBody>
          <a:bodyPr/>
          <a:lstStyle/>
          <a:p>
            <a:r>
              <a:rPr lang="th-TH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สรุปผลการประเมิน</a:t>
            </a:r>
            <a:endParaRPr lang="th-TH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221567" y="162932"/>
            <a:ext cx="4599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/>
              <a:t>ปรับระยะเวลาของกิจกรรม เนื่องจากเกิดความล่าช้า</a:t>
            </a:r>
            <a:endParaRPr lang="th-TH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/>
          </p:nvPr>
        </p:nvGraphicFramePr>
        <p:xfrm>
          <a:off x="259944" y="758855"/>
          <a:ext cx="11718697" cy="480557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986867"/>
                <a:gridCol w="4937760"/>
                <a:gridCol w="4794070"/>
              </a:tblGrid>
              <a:tr h="995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/>
                        <a:t>ปัจจัย/กิจกรรม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/>
                        <a:t>สรุปบทเรียน สถานการณ์ที่สำคัญ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/>
                        <a:t>ปัจจัยแห่งความสำเร็จ</a:t>
                      </a:r>
                      <a:r>
                        <a:rPr lang="en-US" sz="2000" b="1" dirty="0"/>
                        <a:t>/</a:t>
                      </a:r>
                      <a:r>
                        <a:rPr lang="th-TH" sz="2000" b="1" dirty="0"/>
                        <a:t> </a:t>
                      </a:r>
                      <a:endParaRPr lang="en-US" sz="20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/>
                        <a:t>วิกฤตที่ค้นพบ</a:t>
                      </a:r>
                      <a:endParaRPr lang="en-US" sz="20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/>
                        <a:t>เพื่อการพัฒนารอบปีงบประมาณต่อไป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 anchor="ctr"/>
                </a:tc>
              </a:tr>
              <a:tr h="697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/>
                        <a:t>ด้าน</a:t>
                      </a:r>
                      <a:r>
                        <a:rPr lang="th-TH" sz="2000" dirty="0" smtClean="0"/>
                        <a:t>บุคลากร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/>
                        <a:t>การ</a:t>
                      </a:r>
                      <a:r>
                        <a:rPr lang="th-TH" sz="2000" dirty="0"/>
                        <a:t>ปรับเปลี่ยนผู้บริหารโครงการทำให้เกิดช่องว่างในการบริหารจัดการและการสั่งงาน ในช่วงต้นของ</a:t>
                      </a:r>
                      <a:r>
                        <a:rPr lang="th-TH" sz="2000" dirty="0" smtClean="0"/>
                        <a:t>โครงการ </a:t>
                      </a:r>
                      <a:r>
                        <a:rPr kumimoji="0" lang="th-TH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การเริ่มงานล่าช้า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การ</a:t>
                      </a:r>
                      <a:r>
                        <a:rPr lang="th-TH" sz="2000" dirty="0"/>
                        <a:t>มีแผนและแผนกิจกรรมย่อยที่ละเอียดจะช่วยลดปัญหาได้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</a:tr>
              <a:tr h="1067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/>
                        <a:t>ด้านการบริหาร</a:t>
                      </a:r>
                      <a:r>
                        <a:rPr lang="th-TH" sz="2000" dirty="0" smtClean="0"/>
                        <a:t>จัดการ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Cordia New"/>
                        <a:buChar char="-"/>
                      </a:pPr>
                      <a:endParaRPr lang="th-TH" sz="2000" dirty="0" smtClean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Cordia New"/>
                        <a:buChar char="-"/>
                      </a:pPr>
                      <a:r>
                        <a:rPr lang="th-TH" sz="2000" dirty="0" smtClean="0"/>
                        <a:t>ขาดการมอบหมายผู้รับผิดชอบโดยตรง ตอนวางแผนโครงการ ให้ขาดความต่อเนื่องของการดำเนินงาน และขาดผู้ตัดสินใจ</a:t>
                      </a:r>
                      <a:endParaRPr lang="en-US" sz="2000" dirty="0" smtClean="0"/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800"/>
                        <a:buFont typeface="Cordia New"/>
                        <a:buChar char="-"/>
                      </a:pPr>
                      <a:r>
                        <a:rPr lang="th-TH" sz="2000" dirty="0" smtClean="0"/>
                        <a:t>ขาดผู้รับจ้างที่มีความรู้ความสามารถในงบประมาณที่กำหนดไว้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H SarabunPSK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นำ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KM</a:t>
                      </a: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(Knowledge management </a:t>
                      </a:r>
                      <a:r>
                        <a:rPr kumimoji="0" lang="th-TH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การจัดการองค์ความรู้)  มาใช้</a:t>
                      </a:r>
                      <a:endParaRPr kumimoji="0" lang="en-US" altLang="zh-CN" sz="2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มีการซ้ำซ้อนระหว่างการอบรมและตัวผู้เข้าร่วมอบรม</a:t>
                      </a:r>
                      <a:r>
                        <a:rPr kumimoji="0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การ</a:t>
                      </a:r>
                      <a:r>
                        <a:rPr lang="th-TH" sz="2000" dirty="0"/>
                        <a:t>มีแผนและแผนกิจกรรมย่อยที่</a:t>
                      </a:r>
                      <a:r>
                        <a:rPr lang="th-TH" sz="2000" dirty="0" smtClean="0"/>
                        <a:t>ละเอียด  ระบุช่วงเวลาในการจัดแต่ละกิจกรรมอย่างชัดเจน</a:t>
                      </a:r>
                      <a:r>
                        <a:rPr lang="th-TH" sz="2000" baseline="0" dirty="0" smtClean="0"/>
                        <a:t> </a:t>
                      </a:r>
                      <a:r>
                        <a:rPr lang="th-TH" sz="2000" dirty="0" smtClean="0"/>
                        <a:t>จะ</a:t>
                      </a:r>
                      <a:r>
                        <a:rPr lang="th-TH" sz="2000" dirty="0"/>
                        <a:t>ช่วยลดปัญหา</a:t>
                      </a:r>
                      <a:r>
                        <a:rPr lang="th-TH" sz="2000" dirty="0" smtClean="0"/>
                        <a:t>ได้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จัดทำฐานข้อมูลผู้รับจ้างด้านต่างๆ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</a:tr>
              <a:tr h="949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/>
                        <a:t>ด้านมวลชน</a:t>
                      </a:r>
                      <a:r>
                        <a:rPr lang="th-TH" sz="2000" dirty="0" smtClean="0"/>
                        <a:t>สัมพันธ์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/>
                        <a:t>การจัดกิจกรรมไม่ค่อยเป็นที่รู้กันในวงกว้าง ระดับประเทศ</a:t>
                      </a:r>
                      <a:endParaRPr lang="en-US" sz="20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/>
                        <a:t>ควรจัดให้มีฐานข้อมูลของสื่อมวลชนระดับประเทศ และมอบหมายให้มีผู้ดูแลกิจกรรมการประชาสัมพันธ์รวมของทุกโครงการโดยเฉพาะ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9082" marR="49082" marT="0" marB="0"/>
                </a:tc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>
            <p:extLst/>
          </p:nvPr>
        </p:nvGraphicFramePr>
        <p:xfrm>
          <a:off x="264822" y="5526554"/>
          <a:ext cx="11723189" cy="1682496"/>
        </p:xfrm>
        <a:graphic>
          <a:graphicData uri="http://schemas.openxmlformats.org/drawingml/2006/table">
            <a:tbl>
              <a:tblPr/>
              <a:tblGrid>
                <a:gridCol w="11723189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H SarabunPSK"/>
                        </a:rPr>
                        <a:t>ผลสัมฤทธิ์ที่เกิดกับลูกค้าหลักของโครงการเมื่อโครงการแล้วเสร็จ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H SarabunPSK"/>
                        </a:rPr>
                        <a:t>ได้รับการอบรมพัฒนาความรู้</a:t>
                      </a:r>
                      <a:endParaRPr lang="en-US" sz="2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H SarabunPSK"/>
                        </a:rPr>
                        <a:t>มีการเข้าถึงลูกค้าในตลาดญี่ปุ่น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H SarabunPSK"/>
                        </a:rPr>
                        <a:t>โดยตรง / มี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การประชาสัมพันธ์ผ่านช่องทางต่างๆทำให้มีคนรู้จักมากขึ้น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699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368315" y="499050"/>
            <a:ext cx="11495315" cy="57554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/>
              <a:t>เปลี่ยนแปลงโยกย้าย ผู้รับผิดชอบหลัก จึงส่งผลให้โครงการเกิดการล่าช้า</a:t>
            </a:r>
          </a:p>
          <a:p>
            <a:endParaRPr lang="th-TH" dirty="0" smtClean="0"/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แนวทางในการลดความเสี่ยงได้แก่ </a:t>
            </a:r>
          </a:p>
          <a:p>
            <a:endParaRPr lang="th-TH" dirty="0" smtClean="0"/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การจัดทำแผนโครงการ แผนปฏิบัติงานให้ชัดเจนมีรายละเอียดครบถ้วน พร้อมกำหนดหลักสูตร ระยะเวลาของแต่ละกิจกรรม </a:t>
            </a:r>
            <a:br>
              <a:rPr lang="th-TH" dirty="0" smtClean="0"/>
            </a:br>
            <a:r>
              <a:rPr lang="th-TH" dirty="0" smtClean="0"/>
              <a:t>ไว้ในแผน เพื่อความต่อเนื่องของผู้ปฏิบัติงาน และการมีเวลาเตรียมการ</a:t>
            </a:r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สำหรับกิจกรรมต่างๆที่อาจต้องจัดหา จัดจ้าง ผู้มีความสามารถเฉพาะด้านซึ่งอาจต้องใช้เวลาพอสมควร ดำเนินการล่วงหน้าก่อนเวลาจัดกิจกรรมอย่างน้อย 2 เดือน</a:t>
            </a:r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ควรเพิ่มงบประมาณสนับสนุนกิจกรรมบางกิจกรรม เช่น งบสนับสนุนสำหรับผู้ประกอบการรุ่นใหม่ที่มีศักยภาพในการเข้าร่วมงานนิทรรศการในต่างประเทศ </a:t>
            </a:r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งบจัดเหตุการณ์พิเศษ</a:t>
            </a:r>
            <a:r>
              <a:rPr lang="en-US" dirty="0" smtClean="0"/>
              <a:t>(Event)) </a:t>
            </a:r>
            <a:r>
              <a:rPr lang="th-TH" dirty="0" smtClean="0"/>
              <a:t>เชิงการประชาสัมพันธ์ เช่น </a:t>
            </a:r>
            <a:r>
              <a:rPr lang="en-US" dirty="0" smtClean="0">
                <a:latin typeface="Cordia New"/>
                <a:ea typeface="Calibri"/>
              </a:rPr>
              <a:t>Retirement Stay </a:t>
            </a:r>
            <a:r>
              <a:rPr lang="th-TH" dirty="0" smtClean="0">
                <a:latin typeface="Cordia New"/>
                <a:ea typeface="Calibri"/>
              </a:rPr>
              <a:t>การจัดการมอบรางวัลสำหรับผู้ประกอบการที่สามารถ</a:t>
            </a:r>
            <a:r>
              <a:rPr lang="th-TH" dirty="0" smtClean="0"/>
              <a:t>สร้างสรรค์สินค้าและบริการให้ตอบสนองต่อความต้องการของกลุ่มเป้าหมาย ได้ดีที่สุดในแต่ละปี </a:t>
            </a:r>
          </a:p>
          <a:p>
            <a:pPr>
              <a:buFont typeface="Wingdings" pitchFamily="2" charset="2"/>
              <a:buChar char="Ø"/>
            </a:pPr>
            <a:r>
              <a:rPr lang="th-TH" dirty="0" smtClean="0"/>
              <a:t>ควรได้รับงบประมาณอย่างต่อเนื่อง</a:t>
            </a:r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209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38645" y="0"/>
            <a:ext cx="9905999" cy="1478570"/>
          </a:xfrm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การตอบเป้าหมายระดับยุทธศาสตร์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36714" y="1367543"/>
            <a:ext cx="11124974" cy="382068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2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โครงการสามารถขับเคลื่อนประเด็นยุทธศาสตร์ได้ เนื่องจาก กิจกรรมภายใต้โครงการทำให้นักท่องเที่ยวได้รู้จักแหล่งพำนักแบบทางเลือกใหม่ </a:t>
            </a:r>
            <a:r>
              <a:rPr lang="en-US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Long Stay </a:t>
            </a:r>
            <a:r>
              <a:rPr lang="th-TH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ว่ามีอยู่ใน 4 จังหวัดภาคเหนือด้วย ได้รับประโยชน์จากการจัดระบบการให้ข้อมูลด้านการท่องเที่ยว เช่น มีเว็บไซต์เพื่อการท่องเที่ยวแบบ </a:t>
            </a:r>
            <a:r>
              <a:rPr lang="en-US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Long Stay </a:t>
            </a:r>
            <a:r>
              <a:rPr lang="th-TH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เป็นต้น ทำให้การหาข้อมูลเพื่อการตัดสินใจเข้ามาท่องเที่ยวสะดวกมากขึ้น </a:t>
            </a:r>
          </a:p>
          <a:p>
            <a:pPr marL="0" indent="0" algn="thaiDist">
              <a:buNone/>
            </a:pPr>
            <a:r>
              <a:rPr lang="th-TH" sz="260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ในขณะเดียวกันผู้ประกอบการด้านการท่องเที่ยวจะได้รับการพัฒนาศักยภาพ ตลอดจนมีการสร้างเครือข่ายผู้ประกอบการเพื่อสร้างความเข้มแข็งให้กับผู้ประกอบการ ส่วนหน่วยงานอื่นๆ ในพื้นที่ก็จะได้รับประโยชน์จากการความเจริญด้านเศรษฐกิจอันเป็นผลมาจากการท่องเที่ยวที่มีการพัฒนามากขึ้น</a:t>
            </a:r>
            <a:endParaRPr lang="en-US" sz="2600" dirty="0" smtClean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2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th-TH" sz="26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9046" y="0"/>
            <a:ext cx="385600" cy="36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4646" y="0"/>
            <a:ext cx="367600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3123" y="0"/>
            <a:ext cx="386000" cy="36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846" y="0"/>
            <a:ext cx="390400" cy="3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77853" y="0"/>
            <a:ext cx="38511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255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182</TotalTime>
  <Words>3177</Words>
  <Application>Microsoft Office PowerPoint</Application>
  <PresentationFormat>กำหนดเอง</PresentationFormat>
  <Paragraphs>535</Paragraphs>
  <Slides>23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23</vt:i4>
      </vt:variant>
    </vt:vector>
  </HeadingPairs>
  <TitlesOfParts>
    <vt:vector size="24" baseType="lpstr">
      <vt:lpstr>Slice</vt:lpstr>
      <vt:lpstr>ภาพนิ่ง 1</vt:lpstr>
      <vt:lpstr>  โครงการการตลาดเชิงรุกในประเทศและต่างประเทศ   </vt:lpstr>
      <vt:lpstr>ภาพนิ่ง 3</vt:lpstr>
      <vt:lpstr>สรุปผลการประเมิน</vt:lpstr>
      <vt:lpstr>ภาพนิ่ง 5</vt:lpstr>
      <vt:lpstr>  โครงการพัฒนาศักยภาพนักท่องเที่ยวแบบพำนักระยะยาว ของกลุ่มจังหวัดภาคเหนือตอนบน ๑   </vt:lpstr>
      <vt:lpstr>สรุปผลการประเมิน</vt:lpstr>
      <vt:lpstr>ภาพนิ่ง 8</vt:lpstr>
      <vt:lpstr>การตอบเป้าหมายระดับยุทธศาสตร์  </vt:lpstr>
      <vt:lpstr> โครงการพัฒนาบูรณาการบริหารจัดการ การขนส่งโลจิสติกส์เพื่อการท่องเที่ยวด้วยระบบสารสนเทศ  </vt:lpstr>
      <vt:lpstr>ภาพนิ่ง 11</vt:lpstr>
      <vt:lpstr>ภาพนิ่ง 12</vt:lpstr>
      <vt:lpstr> โครงการพัฒนาหมู่บ้านวัฒนธรรมล้านนาเพื่อการท่องเที่ยว  </vt:lpstr>
      <vt:lpstr>ภาพนิ่ง 14</vt:lpstr>
      <vt:lpstr> โครงการหัตถศิลป์ถิ่นนวัตกรรมไม้แกะสลักล้านนา สู่เวทีท่องเที่ยวสากล (บ้านถวาย บ้านทา บ้านหลุก ศูนย์ศิลปาชีพฯ)  </vt:lpstr>
      <vt:lpstr>ภาพนิ่ง 16</vt:lpstr>
      <vt:lpstr> โครงการมนต์เสน่ห์ล้านนาท่องเที่ยว ๔ จังหวัด ภาคเหนือตอนบน ๑  </vt:lpstr>
      <vt:lpstr>ภาพนิ่ง 18</vt:lpstr>
      <vt:lpstr>ภาพนิ่ง 19</vt:lpstr>
      <vt:lpstr> โครงการล้านนาแอดเวนเจอร์  </vt:lpstr>
      <vt:lpstr>ภาพนิ่ง 21</vt:lpstr>
      <vt:lpstr> โครงการพัฒนาล้านนาน่ามอง  </vt:lpstr>
      <vt:lpstr>ภาพนิ่ง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โครงการที่ ๑ : โครงการท่องเที่ยวเชิงนิเวศ – มิตรส่งแวดล้อม  (Eco Town Eco Tour)</dc:title>
  <dc:creator>Admin</dc:creator>
  <cp:lastModifiedBy>Asus</cp:lastModifiedBy>
  <cp:revision>30</cp:revision>
  <dcterms:created xsi:type="dcterms:W3CDTF">2014-03-11T02:07:02Z</dcterms:created>
  <dcterms:modified xsi:type="dcterms:W3CDTF">2014-03-25T12:43:45Z</dcterms:modified>
</cp:coreProperties>
</file>