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8" r:id="rId4"/>
    <p:sldId id="262" r:id="rId5"/>
    <p:sldId id="263" r:id="rId6"/>
    <p:sldId id="260" r:id="rId7"/>
    <p:sldId id="261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 autoAdjust="0"/>
  </p:normalViewPr>
  <p:slideViewPr>
    <p:cSldViewPr snapToGrid="0">
      <p:cViewPr varScale="1">
        <p:scale>
          <a:sx n="96" d="100"/>
          <a:sy n="96" d="100"/>
        </p:scale>
        <p:origin x="72" y="8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80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9780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7391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6141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6079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2348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238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228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783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1949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818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677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341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0718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3768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687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590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E6BE491-D54F-41B4-B73F-BB1301044C5D}" type="datetimeFigureOut">
              <a:rPr lang="th-TH" smtClean="0"/>
              <a:t>01/04/57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C0C1F23-A9DD-4E11-B9E1-3F383BB72C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40494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0"/>
            <a:ext cx="11251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9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ด้าน</a:t>
            </a:r>
            <a:r>
              <a:rPr lang="th-TH" sz="10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เกษตร</a:t>
            </a:r>
            <a:endParaRPr lang="th-TH" sz="10000" b="1" dirty="0">
              <a:solidFill>
                <a:schemeClr val="accent4">
                  <a:lumMod val="40000"/>
                  <a:lumOff val="60000"/>
                </a:schemeClr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600" y="5418000"/>
            <a:ext cx="1542400" cy="14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600" y="5418000"/>
            <a:ext cx="1470400" cy="144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462" y="5418000"/>
            <a:ext cx="1544000" cy="14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612" y="5418000"/>
            <a:ext cx="1561600" cy="14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000" y="5418000"/>
            <a:ext cx="1440000" cy="144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59226" y="1560443"/>
            <a:ext cx="87166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/>
              <a:t>โครงการเพิ่มประสิทธิภาพการผลิตลำไยคุณภาพดี </a:t>
            </a:r>
            <a:r>
              <a:rPr lang="th-TH" dirty="0" smtClean="0"/>
              <a:t>ปลอดภัย </a:t>
            </a:r>
            <a:r>
              <a:rPr lang="th-TH" dirty="0"/>
              <a:t>ตามระบบเกษตรกรรม</a:t>
            </a:r>
            <a:r>
              <a:rPr lang="th-TH" dirty="0" smtClean="0"/>
              <a:t>ยั่งยืน</a:t>
            </a:r>
            <a:br>
              <a:rPr lang="th-TH" dirty="0" smtClean="0"/>
            </a:br>
            <a:r>
              <a:rPr lang="th-TH" dirty="0" smtClean="0"/>
              <a:t>และ</a:t>
            </a:r>
            <a:r>
              <a:rPr lang="th-TH" dirty="0"/>
              <a:t>ลำไยอินทรีย์โครงการข้าว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/>
              <a:t>โครงการประชาสัมพันธ์เกษตรล้านนาอาหาร</a:t>
            </a:r>
            <a:r>
              <a:rPr lang="th-TH" dirty="0" smtClean="0"/>
              <a:t>ปลอดภัย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/>
              <a:t>โครงการพัฒนาการผลิตและคุณภาพพืชผักปลอดภัยทั้ง</a:t>
            </a:r>
            <a:r>
              <a:rPr lang="th-TH" dirty="0" smtClean="0"/>
              <a:t>ระบบ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/>
              <a:t>โครงการส่งเสริมการผลิตและเพิ่มมูลค่าข้าวปลอดภัยและได้</a:t>
            </a:r>
            <a:r>
              <a:rPr lang="th-TH" dirty="0" smtClean="0"/>
              <a:t>มาตรฐาน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/>
              <a:t>โครงการเพิ่มประสิทธิภาพการผลิตพืชสมุนไพร</a:t>
            </a:r>
            <a:r>
              <a:rPr lang="th-TH" dirty="0" smtClean="0"/>
              <a:t>คุณภาพปลอดภัย และ</a:t>
            </a:r>
            <a:r>
              <a:rPr lang="th-TH" dirty="0"/>
              <a:t>สมุนไพรอินทรีย์</a:t>
            </a:r>
            <a:r>
              <a:rPr lang="th-TH"/>
              <a:t>สู่</a:t>
            </a:r>
            <a:r>
              <a:rPr lang="th-TH" smtClean="0"/>
              <a:t>สากล</a:t>
            </a:r>
            <a:r>
              <a:rPr lang="th-TH" dirty="0"/>
              <a:t/>
            </a:r>
            <a:br>
              <a:rPr lang="th-TH" dirty="0"/>
            </a:br>
            <a:r>
              <a:rPr lang="th-TH" dirty="0"/>
              <a:t/>
            </a:r>
            <a:br>
              <a:rPr lang="th-TH" dirty="0"/>
            </a:br>
            <a:endParaRPr lang="th-TH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endParaRPr lang="th-TH" dirty="0" smtClean="0"/>
          </a:p>
          <a:p>
            <a:pPr marL="457200" indent="-457200">
              <a:buFont typeface="Wingdings" panose="05000000000000000000" pitchFamily="2" charset="2"/>
              <a:buChar char="v"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408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เพิ่มประสิทธิภาพการผลิตพืชสมุนไพร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คุณภาพ</a:t>
            </a:r>
            <a:b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ปลอดภัย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และสมุนไพรอินทรีย์สู่สากล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๕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๑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1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441310" y="499210"/>
          <a:ext cx="11425269" cy="51345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โครงการ</a:t>
                      </a:r>
                      <a:r>
                        <a:rPr lang="th-TH" sz="24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เพิ่มประสิทธิภาพการผลิตพืชสมุนไพรคุณภาพปลอดภัยและสมุนไพรอินทรีย์สู่สากล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โดยรวม โครงการมีความสอดคล้องกับนโยบายระดับประเทศ และยุทธศาสตร์ของกลุ่มจังหวัด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แต่เนื่องจากเป็นโครงการใหม่การบูร</a:t>
                      </a:r>
                      <a:r>
                        <a:rPr lang="th-TH" sz="24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การร่วมกันระหว่างหน่วยงานต่างๆจึงอาจติดขัดอยู่บ้าง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โดยทั่วไปผลสัมฤทธิ์ของโครงการเป็นไปตามแผนที่กำหนดไว้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การบริหารจัดการโครงการ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การเบิกจ่ายงบประมาณอาจติดขัดบ้างเนื่องจากปัจจัยที่ไม่สามารถควบคุมได้ เช่น สภาพดินฟ้าอากาศที่แปรปรวน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โดยสรุป โครงการมีความเสี่ยงค่อนข้างต่ำ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ความเสี่ยงที่อาจเกิดมากที่สุด น่าจะเกิดความเสี่ยงด้านการปฏิบัติการ </a:t>
                      </a:r>
                      <a:endParaRPr lang="th-TH" sz="2400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4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เพิ่มประสิทธิภาพการผลิตลำไยคุณภาพดี 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               ปลอดภัย ตาม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ระบบเกษตรกรรมยั่งยืนและลำไยอินทรีย์	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241347"/>
              </p:ext>
            </p:extLst>
          </p:nvPr>
        </p:nvGraphicFramePr>
        <p:xfrm>
          <a:off x="6194854" y="2108188"/>
          <a:ext cx="5861458" cy="4650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3099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3099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3099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๕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ปัญหา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/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อุปสรรค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91997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3099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16661"/>
              </p:ext>
            </p:extLst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แผนงานมีการบูรณาการร่วมกันระหว่างหน่วยงานต่างๆ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265468"/>
              </p:ext>
            </p:extLst>
          </p:nvPr>
        </p:nvGraphicFramePr>
        <p:xfrm>
          <a:off x="441310" y="499210"/>
          <a:ext cx="11425269" cy="586602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aseline="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2400" b="1" i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สรุปผลการประเมินรายโครงการเพิ่มเติม</a:t>
                      </a:r>
                      <a:r>
                        <a:rPr lang="en-US" sz="2400" b="1" i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: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baseline="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                     </a:t>
                      </a:r>
                      <a:endParaRPr lang="en-US" sz="2400" b="1" i="1" kern="1200" cap="all" dirty="0" smtClean="0">
                        <a:ln w="3175" cmpd="sng">
                          <a:noFill/>
                        </a:ln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  <a:p>
                      <a:pPr marL="914400" lvl="1" indent="-457200">
                        <a:buClr>
                          <a:srgbClr val="92D05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แผนงานมีความสอดคล้องกับนโยบายระดับประเทศและประเด็นยุทธศาสตร์ของกลุ่มจังหวัด</a:t>
                      </a:r>
                    </a:p>
                    <a:p>
                      <a:pPr marL="914400" lvl="1" indent="-457200">
                        <a:buClr>
                          <a:srgbClr val="92D05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ความพร้อมของการวางแผนโครงการมีอยู่มากเนื่องจากบุคลากรผู้รับผิดชอบในการวางแผนเป็นผู้ที่มีประสบการณ์ในการดำเนินโครงการด้านการส่งเสริมการผลิตลำไยและความรู้ความเข้าใจในการดำเนินโครงการเชิงยุทธศาสตร์และ</a:t>
                      </a:r>
                      <a:r>
                        <a:rPr lang="th-TH" sz="2400" b="1" kern="1200" cap="all" dirty="0" err="1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บูรณา</a:t>
                      </a: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การอยู่มากพอสมควร</a:t>
                      </a:r>
                    </a:p>
                    <a:p>
                      <a:pPr marL="914400" lvl="1" indent="-457200">
                        <a:buClr>
                          <a:srgbClr val="92D05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th-TH" sz="2400" b="1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จ้าหน้าที่ที่เกี่ยวข้องยังคงผลักดันให้เกษตรกรดำเนินการผลิตตามหลักการเกษตรยั่งยืนอย่างต่อเนื่อง ทั้งการให้ความรู้เพิ่มเติม การส่งเสริมการผลิต และการหาช่องทางการจัดจำหน่ายผลผลิต เป็นต้น</a:t>
                      </a:r>
                      <a:endParaRPr lang="th-TH" sz="2400" b="1" kern="1200" cap="all" dirty="0" smtClean="0">
                        <a:ln w="3175" cmpd="sng">
                          <a:noFill/>
                        </a:ln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  <a:p>
                      <a:pPr marL="457200" lvl="1" indent="0">
                        <a:buClr>
                          <a:srgbClr val="92D050"/>
                        </a:buClr>
                        <a:buNone/>
                      </a:pPr>
                      <a:endParaRPr lang="th-TH" sz="2400" b="1" kern="1200" cap="all" dirty="0" smtClean="0">
                        <a:ln w="3175" cmpd="sng">
                          <a:noFill/>
                        </a:ln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  <a:p>
                      <a:pPr marL="914400" lvl="1" indent="-457200">
                        <a:buClr>
                          <a:srgbClr val="FF0000"/>
                        </a:buClr>
                        <a:buSzPct val="100000"/>
                        <a:buFont typeface="Calibri" panose="020F0502020204030204" pitchFamily="34" charset="0"/>
                        <a:buChar char="ᵡ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การกำหนดแผนงานไม่ได้ให้ความสำคัญกับข้อจำกัดด้านภูมิอากาศและภูมิประเทศของบางพื้นที่ในการส่งเสริมการผลิตลำไยเท่าที่ควร</a:t>
                      </a:r>
                    </a:p>
                    <a:p>
                      <a:pPr marL="914400" lvl="1" indent="-457200">
                        <a:buClr>
                          <a:srgbClr val="FF0000"/>
                        </a:buClr>
                        <a:buSzPct val="100000"/>
                        <a:buFont typeface="Calibri" panose="020F0502020204030204" pitchFamily="34" charset="0"/>
                        <a:buChar char="ᵡ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หน่วยงานรับผิดชอบมีข้อจำกัดที่จำเป็นต้องแบ่งเวลาในการทำงานไปสนองนโยบายเร่งด่วนของรัฐบาลด้วยในเวลาเดียวกัน ทำให้ผลสัมฤทธิ์ของโครงการอาจลดลงบ้างจากที่ควรจะเป็น</a:t>
                      </a:r>
                    </a:p>
                    <a:p>
                      <a:pPr marL="914400" lvl="1" indent="-457200">
                        <a:buClr>
                          <a:srgbClr val="FF0000"/>
                        </a:buClr>
                        <a:buSzPct val="100000"/>
                        <a:buFont typeface="Calibri" panose="020F0502020204030204" pitchFamily="34" charset="0"/>
                        <a:buChar char="ᵡ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ขาดการติดต่อประสานงานและการสื่อสารระหว่างบุคลากรที่เกี่ยวข้องอยู่บ้าง</a:t>
                      </a: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62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ประชาสัมพันธ์เกษตรล้านนาอาหารปลอดภัย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5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441310" y="499208"/>
          <a:ext cx="11425269" cy="445936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08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โครงการประชาสัมพันธ์เกษตรล้านนาอาหารปลอดภัย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1697790">
                <a:tc>
                  <a:txBody>
                    <a:bodyPr/>
                    <a:lstStyle/>
                    <a:p>
                      <a:pPr marL="571500" indent="-571500">
                        <a:buFont typeface="Arial" pitchFamily="34" charset="0"/>
                        <a:buChar char="•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โครงการยังขาดการบูร</a:t>
                      </a:r>
                      <a:r>
                        <a:rPr lang="th-TH" sz="3200" dirty="0" err="1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ณา</a:t>
                      </a: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การ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571500" indent="-571500">
                        <a:buFont typeface="Arial" pitchFamily="34" charset="0"/>
                        <a:buChar char="•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โครงการยังขาดความพร้อมเรื่องบุคลากร</a:t>
                      </a:r>
                    </a:p>
                    <a:p>
                      <a:pPr marL="571500" indent="-571500">
                        <a:buFont typeface="Arial" pitchFamily="34" charset="0"/>
                        <a:buChar char="•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การดำเนินการล่าช้า และมีการปรับเปลี่ยนกิจกรรมและงบประมาณ</a:t>
                      </a:r>
                    </a:p>
                    <a:p>
                      <a:pPr marL="571500" indent="-571500">
                        <a:buFont typeface="Arial" pitchFamily="34" charset="0"/>
                        <a:buChar char="•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ผลการดำเนินงานแตกต่างไปจากแผนงานโครงการ</a:t>
                      </a:r>
                    </a:p>
                    <a:p>
                      <a:pPr marL="571500" indent="-571500">
                        <a:buFont typeface="Arial" pitchFamily="34" charset="0"/>
                        <a:buChar char="•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มีการบริหารจัดการโครงการได้เป็นอย่างดี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  <a:tr h="1460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Times New Roman"/>
                          <a:cs typeface="Angsana New" panose="02020603050405020304" pitchFamily="18" charset="-34"/>
                        </a:rPr>
                        <a:t> 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00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โครงการพัฒนาการผลิตและคุณภาพพืชผักปลอดภัยทั้งระบบ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08188"/>
          <a:ext cx="5861458" cy="4650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3099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3099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3099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91997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3099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3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441310" y="499210"/>
          <a:ext cx="11425269" cy="51345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aseline="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2400" b="1" i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สรุปผลการประเมินรายโครงการเพิ่มเติม</a:t>
                      </a:r>
                      <a:r>
                        <a:rPr lang="en-US" sz="2400" b="1" i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: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baseline="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                     </a:t>
                      </a:r>
                      <a:endParaRPr lang="en-US" sz="2400" b="1" i="1" kern="1200" cap="all" dirty="0" smtClean="0">
                        <a:ln w="3175" cmpd="sng">
                          <a:noFill/>
                        </a:ln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  <a:p>
                      <a:pPr marL="914400" lvl="1" indent="-457200">
                        <a:buClr>
                          <a:srgbClr val="92D05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แผนงานมีความสอดคล้องกับนโยบายระดับประเทศและประเด็นยุทธศาสตร์ของกลุ่มจังหวัด</a:t>
                      </a:r>
                    </a:p>
                    <a:p>
                      <a:pPr marL="914400" lvl="1" indent="-457200">
                        <a:buClr>
                          <a:srgbClr val="92D05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ก่อให้เกิดผลกระทบในทางบวกที่ทำให้เกษตรกรมีความรู้ความเข้าใจเกี่ยวกับการผลิตพืชผักปลอดภัยมากขึ้น เกิดความตระหนักและห่วงใยในความปลอดภัยของผู้บริโภคและผลกระทบต่อสิ่งแวดล้อมและสุขภาพของตนเอง</a:t>
                      </a:r>
                    </a:p>
                    <a:p>
                      <a:pPr marL="914400" lvl="1" indent="-457200">
                        <a:buClr>
                          <a:srgbClr val="92D05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เจ้าหน้าที่ที่เกี่ยวข้องยังคงผลักดันให้เกษตรกรดำเนินการผลิตตามหลักการเกษตรยั่งยืนอย่างต่อเนื่อง ทั้งการให้ความรู้เพิ่มเติม การส่งเสริมการผลิต และการหาช่องทางการจัดจำหน่ายผลผลิต เป็นต้น</a:t>
                      </a:r>
                    </a:p>
                    <a:p>
                      <a:pPr marL="457200" lvl="1" indent="0">
                        <a:buClr>
                          <a:srgbClr val="92D050"/>
                        </a:buClr>
                        <a:buNone/>
                      </a:pPr>
                      <a:endParaRPr lang="th-TH" sz="2400" b="1" kern="1200" cap="all" dirty="0" smtClean="0">
                        <a:ln w="3175" cmpd="sng">
                          <a:noFill/>
                        </a:ln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  <a:p>
                      <a:pPr marL="914400" lvl="1" indent="-457200">
                        <a:buClr>
                          <a:srgbClr val="FF0000"/>
                        </a:buClr>
                        <a:buSzPct val="100000"/>
                        <a:buFont typeface="Calibri" panose="020F0502020204030204" pitchFamily="34" charset="0"/>
                        <a:buChar char="ᵡ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แผนงานไม่ถูกต้อง ครบถ้วน ชัดเจน และเหมาะสมในรายละเอียด นอกจากนั้น ผลลัพธ์ของกิจกรรมบางส่วนที่สำคัญไม่ได้ถูกกำหนดเป็นค่าเป้าหมายของโครงการ</a:t>
                      </a:r>
                    </a:p>
                    <a:p>
                      <a:pPr marL="914400" lvl="1" indent="-457200">
                        <a:buClr>
                          <a:srgbClr val="FF0000"/>
                        </a:buClr>
                        <a:buSzPct val="100000"/>
                        <a:buFont typeface="Calibri" panose="020F0502020204030204" pitchFamily="34" charset="0"/>
                        <a:buChar char="ᵡ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ขาดการติดต่อประสานงานและการสื่อสารระหว่างบุคลากรที่เกี่ยวข้องทั้งภายในและระหว่างหน่วยงานอยู่บ้าง</a:t>
                      </a:r>
                    </a:p>
                    <a:p>
                      <a:pPr marL="914400" lvl="1" indent="-457200">
                        <a:buClr>
                          <a:srgbClr val="FF0000"/>
                        </a:buClr>
                        <a:buSzPct val="100000"/>
                        <a:buFont typeface="Calibri" panose="020F0502020204030204" pitchFamily="34" charset="0"/>
                        <a:buChar char="ᵡ"/>
                      </a:pP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การดำเนินโครงการยังขาดการบูร</a:t>
                      </a:r>
                      <a:r>
                        <a:rPr lang="th-TH" sz="2400" b="1" kern="1200" cap="all" dirty="0" err="1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2400" b="1" kern="1200" cap="all" dirty="0" smtClean="0">
                          <a:ln w="3175" cmpd="sng">
                            <a:noFill/>
                          </a:ln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การอยู่ในบางส่วน</a:t>
                      </a: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202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ส่งเสริมการผลิตและเพิ่มมูลค่าข้าวปลอดภัยและได้มาตรฐาน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1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441310" y="499208"/>
          <a:ext cx="11425269" cy="494704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08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โครงการส่งเสริมการผลิตและเพิ่มมูลค่าข้าวปลอดภัยและได้มาตรฐาน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169779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endParaRPr lang="th-TH" sz="3200" smtClean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320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โครงการ</a:t>
                      </a: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ยังขาดการบูร</a:t>
                      </a:r>
                      <a:r>
                        <a:rPr lang="th-TH" sz="3200" dirty="0" err="1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ณา</a:t>
                      </a: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การ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ยังขาดการวางแผนการดำเนินงาน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การดำเนินโครงการล่าช้าและมีการปรับเปลี่ยนกิจกรรม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ผลลัพธ์และผลกระทบของโครงการยังไม่เป็นไปตามแผนงานโครงการ</a:t>
                      </a:r>
                    </a:p>
                    <a:p>
                      <a:pPr marL="457200" indent="-457200">
                        <a:buFont typeface="Wingdings" panose="05000000000000000000" pitchFamily="2" charset="2"/>
                        <a:buChar char="Ø"/>
                      </a:pPr>
                      <a:r>
                        <a:rPr lang="th-TH" sz="3200" dirty="0" smtClean="0">
                          <a:solidFill>
                            <a:schemeClr val="bg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หน่วยงานเจ้าภาพหลักยังขาดประสบการณ์ในการดำเนินโครงการด้านยุทธศาสตร์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  <a:tr h="1460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ea typeface="Times New Roman"/>
                          <a:cs typeface="Angsana New" panose="02020603050405020304" pitchFamily="18" charset="-34"/>
                        </a:rPr>
                        <a:t> 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659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315</TotalTime>
  <Words>1768</Words>
  <Application>Microsoft Office PowerPoint</Application>
  <PresentationFormat>Widescreen</PresentationFormat>
  <Paragraphs>311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Angsana New</vt:lpstr>
      <vt:lpstr>Arial</vt:lpstr>
      <vt:lpstr>Calibri</vt:lpstr>
      <vt:lpstr>Century Gothic</vt:lpstr>
      <vt:lpstr>DilleniaUPC</vt:lpstr>
      <vt:lpstr>Times New Roman</vt:lpstr>
      <vt:lpstr>Wingdings</vt:lpstr>
      <vt:lpstr>Wingdings 3</vt:lpstr>
      <vt:lpstr>Slice</vt:lpstr>
      <vt:lpstr>PowerPoint Presentation</vt:lpstr>
      <vt:lpstr> โครงการเพิ่มประสิทธิภาพการผลิตลำไยคุณภาพดี                        ปลอดภัย ตามระบบเกษตรกรรมยั่งยืนและลำไยอินทรีย์  </vt:lpstr>
      <vt:lpstr>PowerPoint Presentation</vt:lpstr>
      <vt:lpstr>  โครงการประชาสัมพันธ์เกษตรล้านนาอาหารปลอดภัย   </vt:lpstr>
      <vt:lpstr>PowerPoint Presentation</vt:lpstr>
      <vt:lpstr>   โครงการพัฒนาการผลิตและคุณภาพพืชผักปลอดภัยทั้งระบบ    </vt:lpstr>
      <vt:lpstr>PowerPoint Presentation</vt:lpstr>
      <vt:lpstr>   โครงการส่งเสริมการผลิตและเพิ่มมูลค่าข้าวปลอดภัยและได้มาตรฐาน    </vt:lpstr>
      <vt:lpstr>PowerPoint Presentation</vt:lpstr>
      <vt:lpstr>   โครงการเพิ่มประสิทธิภาพการผลิตพืชสมุนไพรคุณภาพ ปลอดภัยและสมุนไพรอินทรีย์สู่สากล   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โครงการที่ ๑ : โครงการท่องเที่ยวเชิงนิเวศ – มิตรส่งแวดล้อม  (Eco Town Eco Tour)</dc:title>
  <dc:creator>Admin</dc:creator>
  <cp:lastModifiedBy>Admin</cp:lastModifiedBy>
  <cp:revision>36</cp:revision>
  <dcterms:created xsi:type="dcterms:W3CDTF">2014-03-11T02:07:02Z</dcterms:created>
  <dcterms:modified xsi:type="dcterms:W3CDTF">2014-04-01T03:15:28Z</dcterms:modified>
</cp:coreProperties>
</file>