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7"/>
  </p:notesMasterIdLst>
  <p:handoutMasterIdLst>
    <p:handoutMasterId r:id="rId28"/>
  </p:handoutMasterIdLst>
  <p:sldIdLst>
    <p:sldId id="308" r:id="rId2"/>
    <p:sldId id="312" r:id="rId3"/>
    <p:sldId id="313" r:id="rId4"/>
    <p:sldId id="314" r:id="rId5"/>
    <p:sldId id="315" r:id="rId6"/>
    <p:sldId id="311" r:id="rId7"/>
    <p:sldId id="268" r:id="rId8"/>
    <p:sldId id="293" r:id="rId9"/>
    <p:sldId id="307" r:id="rId10"/>
    <p:sldId id="294" r:id="rId11"/>
    <p:sldId id="310" r:id="rId12"/>
    <p:sldId id="306" r:id="rId13"/>
    <p:sldId id="309" r:id="rId14"/>
    <p:sldId id="269" r:id="rId15"/>
    <p:sldId id="296" r:id="rId16"/>
    <p:sldId id="297" r:id="rId17"/>
    <p:sldId id="298" r:id="rId18"/>
    <p:sldId id="303" r:id="rId19"/>
    <p:sldId id="270" r:id="rId20"/>
    <p:sldId id="300" r:id="rId21"/>
    <p:sldId id="301" r:id="rId22"/>
    <p:sldId id="302" r:id="rId23"/>
    <p:sldId id="304" r:id="rId24"/>
    <p:sldId id="305" r:id="rId25"/>
    <p:sldId id="316" r:id="rId26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00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1415" autoAdjust="0"/>
    <p:restoredTop sz="95027" autoAdjust="0"/>
  </p:normalViewPr>
  <p:slideViewPr>
    <p:cSldViewPr>
      <p:cViewPr varScale="1">
        <p:scale>
          <a:sx n="47" d="100"/>
          <a:sy n="47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A0D691-495E-47B8-ACB5-C2F5FA18F1C4}" type="doc">
      <dgm:prSet loTypeId="urn:microsoft.com/office/officeart/2005/8/layout/default#1" loCatId="list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A8177F61-9DEA-4904-8E90-DD534D95DC38}">
      <dgm:prSet phldrT="[ข้อความ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dirty="0" smtClean="0"/>
            <a:t>เพื่อสร้างความสวยงามและมีเสน่ห์ให้แก่วิถีชีวิต</a:t>
          </a:r>
          <a:br>
            <a:rPr lang="th-TH" sz="1600" b="1" dirty="0" smtClean="0"/>
          </a:br>
          <a:r>
            <a:rPr lang="th-TH" sz="1600" b="1" dirty="0" smtClean="0"/>
            <a:t> เรื่องราว สถานที่ ตำนาน ประวัติศาสตร์</a:t>
          </a:r>
          <a:br>
            <a:rPr lang="th-TH" sz="1600" b="1" dirty="0" smtClean="0"/>
          </a:br>
          <a:r>
            <a:rPr lang="th-TH" sz="1600" b="1" dirty="0" smtClean="0"/>
            <a:t> ความเชื่อ ค่านิยม</a:t>
          </a:r>
          <a:endParaRPr lang="en-US" sz="1600" b="1" dirty="0" smtClean="0"/>
        </a:p>
      </dgm:t>
    </dgm:pt>
    <dgm:pt modelId="{D7CEB7C8-567B-494B-995D-769A7201E402}" type="parTrans" cxnId="{C05B15AD-1522-493B-9A21-00C94366B4B6}">
      <dgm:prSet/>
      <dgm:spPr/>
      <dgm:t>
        <a:bodyPr/>
        <a:lstStyle/>
        <a:p>
          <a:endParaRPr lang="th-TH" sz="1600" b="1"/>
        </a:p>
      </dgm:t>
    </dgm:pt>
    <dgm:pt modelId="{C59D2E1D-E36C-40C6-9C99-44CF2647E346}" type="sibTrans" cxnId="{C05B15AD-1522-493B-9A21-00C94366B4B6}">
      <dgm:prSet/>
      <dgm:spPr/>
      <dgm:t>
        <a:bodyPr/>
        <a:lstStyle/>
        <a:p>
          <a:endParaRPr lang="th-TH" sz="1600" b="1"/>
        </a:p>
      </dgm:t>
    </dgm:pt>
    <dgm:pt modelId="{208A32E0-165D-475E-958D-6839121DDFAA}">
      <dgm:prSet phldrT="[ข้อความ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dirty="0" smtClean="0"/>
            <a:t>เพื่อสร้างฟื้นฟู  และอนุรักษ์ทรัพยากรธรรมชาติและสิ่งแวดล้อมให้มีความอุดมสมบูรณ์น่าอยู่ ปราศจากมลพิษทางสิ่งแวดล้อม</a:t>
          </a:r>
        </a:p>
      </dgm:t>
    </dgm:pt>
    <dgm:pt modelId="{614826F5-1BB5-4D2F-95E0-A917AD34AB2D}" type="parTrans" cxnId="{CE169541-69D1-4E9F-A555-41CD673B75E5}">
      <dgm:prSet/>
      <dgm:spPr/>
      <dgm:t>
        <a:bodyPr/>
        <a:lstStyle/>
        <a:p>
          <a:endParaRPr lang="th-TH" sz="1600" b="1"/>
        </a:p>
      </dgm:t>
    </dgm:pt>
    <dgm:pt modelId="{F0F625BC-51C7-49DF-8E95-6CAA03E9D978}" type="sibTrans" cxnId="{CE169541-69D1-4E9F-A555-41CD673B75E5}">
      <dgm:prSet/>
      <dgm:spPr/>
      <dgm:t>
        <a:bodyPr/>
        <a:lstStyle/>
        <a:p>
          <a:endParaRPr lang="th-TH" sz="1600" b="1"/>
        </a:p>
      </dgm:t>
    </dgm:pt>
    <dgm:pt modelId="{92AE3327-1E37-4817-ACB4-3365ECB5BBBC}" type="pres">
      <dgm:prSet presAssocID="{1CA0D691-495E-47B8-ACB5-C2F5FA18F1C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1103BC0-3603-4B15-9C0F-C1AE8D47F8AD}" type="pres">
      <dgm:prSet presAssocID="{A8177F61-9DEA-4904-8E90-DD534D95DC38}" presName="node" presStyleLbl="node1" presStyleIdx="0" presStyleCnt="2" custScaleX="19920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5CA3529-FBB4-4C05-8301-329D0409C2DD}" type="pres">
      <dgm:prSet presAssocID="{C59D2E1D-E36C-40C6-9C99-44CF2647E346}" presName="sibTrans" presStyleCnt="0"/>
      <dgm:spPr/>
      <dgm:t>
        <a:bodyPr/>
        <a:lstStyle/>
        <a:p>
          <a:endParaRPr lang="th-TH"/>
        </a:p>
      </dgm:t>
    </dgm:pt>
    <dgm:pt modelId="{F83B40F8-1108-4CBC-9215-779A402B288D}" type="pres">
      <dgm:prSet presAssocID="{208A32E0-165D-475E-958D-6839121DDFAA}" presName="node" presStyleLbl="node1" presStyleIdx="1" presStyleCnt="2" custScaleX="19689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2A57859-4832-4FFC-BACF-5CB601E61423}" type="presOf" srcId="{208A32E0-165D-475E-958D-6839121DDFAA}" destId="{F83B40F8-1108-4CBC-9215-779A402B288D}" srcOrd="0" destOrd="0" presId="urn:microsoft.com/office/officeart/2005/8/layout/default#1"/>
    <dgm:cxn modelId="{C05B15AD-1522-493B-9A21-00C94366B4B6}" srcId="{1CA0D691-495E-47B8-ACB5-C2F5FA18F1C4}" destId="{A8177F61-9DEA-4904-8E90-DD534D95DC38}" srcOrd="0" destOrd="0" parTransId="{D7CEB7C8-567B-494B-995D-769A7201E402}" sibTransId="{C59D2E1D-E36C-40C6-9C99-44CF2647E346}"/>
    <dgm:cxn modelId="{CE169541-69D1-4E9F-A555-41CD673B75E5}" srcId="{1CA0D691-495E-47B8-ACB5-C2F5FA18F1C4}" destId="{208A32E0-165D-475E-958D-6839121DDFAA}" srcOrd="1" destOrd="0" parTransId="{614826F5-1BB5-4D2F-95E0-A917AD34AB2D}" sibTransId="{F0F625BC-51C7-49DF-8E95-6CAA03E9D978}"/>
    <dgm:cxn modelId="{D738AEE8-1F29-440E-A7E1-E004545193CE}" type="presOf" srcId="{A8177F61-9DEA-4904-8E90-DD534D95DC38}" destId="{81103BC0-3603-4B15-9C0F-C1AE8D47F8AD}" srcOrd="0" destOrd="0" presId="urn:microsoft.com/office/officeart/2005/8/layout/default#1"/>
    <dgm:cxn modelId="{58E5D14C-C46B-4327-B1E3-1134D0D14D17}" type="presOf" srcId="{1CA0D691-495E-47B8-ACB5-C2F5FA18F1C4}" destId="{92AE3327-1E37-4817-ACB4-3365ECB5BBBC}" srcOrd="0" destOrd="0" presId="urn:microsoft.com/office/officeart/2005/8/layout/default#1"/>
    <dgm:cxn modelId="{75FD4F71-E139-4C27-B3BD-1B2E5D4746B8}" type="presParOf" srcId="{92AE3327-1E37-4817-ACB4-3365ECB5BBBC}" destId="{81103BC0-3603-4B15-9C0F-C1AE8D47F8AD}" srcOrd="0" destOrd="0" presId="urn:microsoft.com/office/officeart/2005/8/layout/default#1"/>
    <dgm:cxn modelId="{89E51A0D-7653-40CD-A113-39C0B96A8AA3}" type="presParOf" srcId="{92AE3327-1E37-4817-ACB4-3365ECB5BBBC}" destId="{C5CA3529-FBB4-4C05-8301-329D0409C2DD}" srcOrd="1" destOrd="0" presId="urn:microsoft.com/office/officeart/2005/8/layout/default#1"/>
    <dgm:cxn modelId="{69754016-C252-46B6-B073-1E73092E4859}" type="presParOf" srcId="{92AE3327-1E37-4817-ACB4-3365ECB5BBBC}" destId="{F83B40F8-1108-4CBC-9215-779A402B288D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F667FB-4B79-49D0-9C83-456D74B63051}" type="doc">
      <dgm:prSet loTypeId="urn:microsoft.com/office/officeart/2005/8/layout/chevron1" loCatId="process" qsTypeId="urn:microsoft.com/office/officeart/2005/8/quickstyle/3d4" qsCatId="3D" csTypeId="urn:microsoft.com/office/officeart/2005/8/colors/colorful1#1" csCatId="colorful" phldr="1"/>
      <dgm:spPr/>
    </dgm:pt>
    <dgm:pt modelId="{F43574E3-07C6-41F0-83E1-C28DAB08E996}">
      <dgm:prSet phldrT="[ข้อความ]" custT="1"/>
      <dgm:spPr/>
      <dgm:t>
        <a:bodyPr/>
        <a:lstStyle/>
        <a:p>
          <a:pPr eaLnBrk="1" latinLnBrk="0"/>
          <a:endParaRPr lang="th-TH" sz="1800" b="1" dirty="0" smtClean="0">
            <a:solidFill>
              <a:schemeClr val="tx1"/>
            </a:solidFill>
          </a:endParaRPr>
        </a:p>
        <a:p>
          <a:pPr eaLnBrk="1" latinLnBrk="0"/>
          <a:r>
            <a:rPr lang="th-TH" sz="1800" b="1" dirty="0" smtClean="0">
              <a:solidFill>
                <a:schemeClr val="tx1"/>
              </a:solidFill>
            </a:rPr>
            <a:t>กำหนด    </a:t>
          </a:r>
          <a:r>
            <a:rPr lang="th-TH" sz="1800" b="1" dirty="0" err="1" smtClean="0">
              <a:solidFill>
                <a:schemeClr val="tx1"/>
              </a:solidFill>
            </a:rPr>
            <a:t>อัต</a:t>
          </a:r>
          <a:r>
            <a:rPr lang="th-TH" sz="1800" b="1" dirty="0" smtClean="0">
              <a:solidFill>
                <a:schemeClr val="tx1"/>
              </a:solidFill>
            </a:rPr>
            <a:t>ลักษณ์ของท้องถิ่น</a:t>
          </a:r>
        </a:p>
        <a:p>
          <a:endParaRPr lang="th-TH" sz="1800" b="1" dirty="0">
            <a:solidFill>
              <a:schemeClr val="tx1"/>
            </a:solidFill>
          </a:endParaRPr>
        </a:p>
      </dgm:t>
    </dgm:pt>
    <dgm:pt modelId="{3434C547-8D10-47A7-B368-3DA4552F52F8}" type="parTrans" cxnId="{3ACAE729-3524-4B9A-958B-502097E52389}">
      <dgm:prSet/>
      <dgm:spPr/>
      <dgm:t>
        <a:bodyPr/>
        <a:lstStyle/>
        <a:p>
          <a:endParaRPr lang="th-TH" sz="1800" b="1">
            <a:solidFill>
              <a:schemeClr val="tx1"/>
            </a:solidFill>
          </a:endParaRPr>
        </a:p>
      </dgm:t>
    </dgm:pt>
    <dgm:pt modelId="{0573BDAE-94F6-43DC-9625-BACBD26A441E}" type="sibTrans" cxnId="{3ACAE729-3524-4B9A-958B-502097E52389}">
      <dgm:prSet/>
      <dgm:spPr/>
      <dgm:t>
        <a:bodyPr/>
        <a:lstStyle/>
        <a:p>
          <a:endParaRPr lang="th-TH" sz="1800" b="1">
            <a:solidFill>
              <a:schemeClr val="tx1"/>
            </a:solidFill>
          </a:endParaRPr>
        </a:p>
      </dgm:t>
    </dgm:pt>
    <dgm:pt modelId="{9D2D218D-3F6B-4714-BB73-AA5646A42F23}">
      <dgm:prSet phldrT="[ข้อความ]" custT="1"/>
      <dgm:spPr/>
      <dgm:t>
        <a:bodyPr/>
        <a:lstStyle/>
        <a:p>
          <a:pPr eaLnBrk="1" latinLnBrk="0"/>
          <a:r>
            <a:rPr lang="th-TH" sz="1800" b="1" dirty="0" smtClean="0">
              <a:solidFill>
                <a:schemeClr val="tx1"/>
              </a:solidFill>
            </a:rPr>
            <a:t>สร้างสรรค์และ</a:t>
          </a:r>
          <a:r>
            <a:rPr lang="th-TH" sz="1800" b="1" dirty="0" err="1" smtClean="0">
              <a:solidFill>
                <a:schemeClr val="tx1"/>
              </a:solidFill>
            </a:rPr>
            <a:t>ปรับแต่งอัต</a:t>
          </a:r>
          <a:r>
            <a:rPr lang="th-TH" sz="1800" b="1" dirty="0" smtClean="0">
              <a:solidFill>
                <a:schemeClr val="tx1"/>
              </a:solidFill>
            </a:rPr>
            <a:t>ลักษณ์ของท้องถิ่นให้มีความชัดเจนและโดดเด่นเพื่อให้เกิดความอุดมสมบูรณ์ สวยงาม และมีเสน่ห์</a:t>
          </a:r>
        </a:p>
      </dgm:t>
    </dgm:pt>
    <dgm:pt modelId="{461252F2-C732-4438-B4E2-8F1714F66ADB}" type="parTrans" cxnId="{A80E84B9-AB9A-4095-957E-A8F67B92AEF4}">
      <dgm:prSet/>
      <dgm:spPr/>
      <dgm:t>
        <a:bodyPr/>
        <a:lstStyle/>
        <a:p>
          <a:endParaRPr lang="th-TH" sz="1800" b="1">
            <a:solidFill>
              <a:schemeClr val="tx1"/>
            </a:solidFill>
          </a:endParaRPr>
        </a:p>
      </dgm:t>
    </dgm:pt>
    <dgm:pt modelId="{4DE54934-47EF-4CA1-8A0E-B2099194A5BE}" type="sibTrans" cxnId="{A80E84B9-AB9A-4095-957E-A8F67B92AEF4}">
      <dgm:prSet/>
      <dgm:spPr/>
      <dgm:t>
        <a:bodyPr/>
        <a:lstStyle/>
        <a:p>
          <a:endParaRPr lang="th-TH" sz="1800" b="1">
            <a:solidFill>
              <a:schemeClr val="tx1"/>
            </a:solidFill>
          </a:endParaRPr>
        </a:p>
      </dgm:t>
    </dgm:pt>
    <dgm:pt modelId="{8EE4A943-E1CA-4923-91A3-7562AC0F88B9}">
      <dgm:prSet phldrT="[ข้อความ]" custT="1"/>
      <dgm:spPr/>
      <dgm:t>
        <a:bodyPr/>
        <a:lstStyle/>
        <a:p>
          <a:r>
            <a:rPr lang="th-TH" sz="1800" b="1" dirty="0" smtClean="0">
              <a:solidFill>
                <a:schemeClr val="tx1"/>
              </a:solidFill>
            </a:rPr>
            <a:t>ถ่ายทอด  </a:t>
          </a:r>
          <a:r>
            <a:rPr lang="th-TH" sz="1800" b="1" dirty="0" err="1" smtClean="0">
              <a:solidFill>
                <a:schemeClr val="tx1"/>
              </a:solidFill>
            </a:rPr>
            <a:t>อัต</a:t>
          </a:r>
          <a:r>
            <a:rPr lang="th-TH" sz="1800" b="1" dirty="0" smtClean="0">
              <a:solidFill>
                <a:schemeClr val="tx1"/>
              </a:solidFill>
            </a:rPr>
            <a:t>ลักษณ์อย่างเป็นรูปธรรม</a:t>
          </a:r>
        </a:p>
      </dgm:t>
    </dgm:pt>
    <dgm:pt modelId="{FA6BE44B-B018-4ADE-9189-F2E13852D483}" type="parTrans" cxnId="{10A7A14F-7321-4188-8AC2-D30B37579497}">
      <dgm:prSet/>
      <dgm:spPr/>
      <dgm:t>
        <a:bodyPr/>
        <a:lstStyle/>
        <a:p>
          <a:endParaRPr lang="th-TH" sz="1800" b="1">
            <a:solidFill>
              <a:schemeClr val="tx1"/>
            </a:solidFill>
          </a:endParaRPr>
        </a:p>
      </dgm:t>
    </dgm:pt>
    <dgm:pt modelId="{51B2BEB1-0501-46F8-A901-FC59D661CCD7}" type="sibTrans" cxnId="{10A7A14F-7321-4188-8AC2-D30B37579497}">
      <dgm:prSet/>
      <dgm:spPr/>
      <dgm:t>
        <a:bodyPr/>
        <a:lstStyle/>
        <a:p>
          <a:endParaRPr lang="th-TH" sz="1800" b="1">
            <a:solidFill>
              <a:schemeClr val="tx1"/>
            </a:solidFill>
          </a:endParaRPr>
        </a:p>
      </dgm:t>
    </dgm:pt>
    <dgm:pt modelId="{1DE6A00D-BCC2-4935-9873-4AE96356C8DF}" type="pres">
      <dgm:prSet presAssocID="{1AF667FB-4B79-49D0-9C83-456D74B63051}" presName="Name0" presStyleCnt="0">
        <dgm:presLayoutVars>
          <dgm:dir/>
          <dgm:animLvl val="lvl"/>
          <dgm:resizeHandles val="exact"/>
        </dgm:presLayoutVars>
      </dgm:prSet>
      <dgm:spPr/>
    </dgm:pt>
    <dgm:pt modelId="{796A362B-47AB-46A3-AB0B-4667D90BAC22}" type="pres">
      <dgm:prSet presAssocID="{F43574E3-07C6-41F0-83E1-C28DAB08E996}" presName="parTxOnly" presStyleLbl="node1" presStyleIdx="0" presStyleCnt="3" custScaleY="1364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D2C32AC-2C46-4E88-B438-A4B94E4ED6C6}" type="pres">
      <dgm:prSet presAssocID="{0573BDAE-94F6-43DC-9625-BACBD26A441E}" presName="parTxOnlySpace" presStyleCnt="0"/>
      <dgm:spPr/>
    </dgm:pt>
    <dgm:pt modelId="{94FEC8EC-9052-4B43-918E-A248755D11DE}" type="pres">
      <dgm:prSet presAssocID="{9D2D218D-3F6B-4714-BB73-AA5646A42F23}" presName="parTxOnly" presStyleLbl="node1" presStyleIdx="1" presStyleCnt="3" custScaleX="185437" custScaleY="1364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2570BB6-6D71-4E52-8C41-578FD43D6EC6}" type="pres">
      <dgm:prSet presAssocID="{4DE54934-47EF-4CA1-8A0E-B2099194A5BE}" presName="parTxOnlySpace" presStyleCnt="0"/>
      <dgm:spPr/>
    </dgm:pt>
    <dgm:pt modelId="{4CE8EAC6-CC8A-44BF-AEF8-1B578EA5E309}" type="pres">
      <dgm:prSet presAssocID="{8EE4A943-E1CA-4923-91A3-7562AC0F88B9}" presName="parTxOnly" presStyleLbl="node1" presStyleIdx="2" presStyleCnt="3" custScaleY="1364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A387A6D-83C5-4886-AF3F-320576453E69}" type="presOf" srcId="{F43574E3-07C6-41F0-83E1-C28DAB08E996}" destId="{796A362B-47AB-46A3-AB0B-4667D90BAC22}" srcOrd="0" destOrd="0" presId="urn:microsoft.com/office/officeart/2005/8/layout/chevron1"/>
    <dgm:cxn modelId="{4A9785EA-D16B-4A4F-BEEA-FADAA0B5EAD8}" type="presOf" srcId="{9D2D218D-3F6B-4714-BB73-AA5646A42F23}" destId="{94FEC8EC-9052-4B43-918E-A248755D11DE}" srcOrd="0" destOrd="0" presId="urn:microsoft.com/office/officeart/2005/8/layout/chevron1"/>
    <dgm:cxn modelId="{A6793AA2-1A40-4236-B495-D767C56E88E4}" type="presOf" srcId="{1AF667FB-4B79-49D0-9C83-456D74B63051}" destId="{1DE6A00D-BCC2-4935-9873-4AE96356C8DF}" srcOrd="0" destOrd="0" presId="urn:microsoft.com/office/officeart/2005/8/layout/chevron1"/>
    <dgm:cxn modelId="{A80E84B9-AB9A-4095-957E-A8F67B92AEF4}" srcId="{1AF667FB-4B79-49D0-9C83-456D74B63051}" destId="{9D2D218D-3F6B-4714-BB73-AA5646A42F23}" srcOrd="1" destOrd="0" parTransId="{461252F2-C732-4438-B4E2-8F1714F66ADB}" sibTransId="{4DE54934-47EF-4CA1-8A0E-B2099194A5BE}"/>
    <dgm:cxn modelId="{3ACAE729-3524-4B9A-958B-502097E52389}" srcId="{1AF667FB-4B79-49D0-9C83-456D74B63051}" destId="{F43574E3-07C6-41F0-83E1-C28DAB08E996}" srcOrd="0" destOrd="0" parTransId="{3434C547-8D10-47A7-B368-3DA4552F52F8}" sibTransId="{0573BDAE-94F6-43DC-9625-BACBD26A441E}"/>
    <dgm:cxn modelId="{C8399D19-DEEA-4C44-8ACC-6484397769F3}" type="presOf" srcId="{8EE4A943-E1CA-4923-91A3-7562AC0F88B9}" destId="{4CE8EAC6-CC8A-44BF-AEF8-1B578EA5E309}" srcOrd="0" destOrd="0" presId="urn:microsoft.com/office/officeart/2005/8/layout/chevron1"/>
    <dgm:cxn modelId="{10A7A14F-7321-4188-8AC2-D30B37579497}" srcId="{1AF667FB-4B79-49D0-9C83-456D74B63051}" destId="{8EE4A943-E1CA-4923-91A3-7562AC0F88B9}" srcOrd="2" destOrd="0" parTransId="{FA6BE44B-B018-4ADE-9189-F2E13852D483}" sibTransId="{51B2BEB1-0501-46F8-A901-FC59D661CCD7}"/>
    <dgm:cxn modelId="{EA6302EF-26FE-4414-81F0-499115034465}" type="presParOf" srcId="{1DE6A00D-BCC2-4935-9873-4AE96356C8DF}" destId="{796A362B-47AB-46A3-AB0B-4667D90BAC22}" srcOrd="0" destOrd="0" presId="urn:microsoft.com/office/officeart/2005/8/layout/chevron1"/>
    <dgm:cxn modelId="{0C5BBE29-ACEC-4225-AB2B-B089B6738139}" type="presParOf" srcId="{1DE6A00D-BCC2-4935-9873-4AE96356C8DF}" destId="{AD2C32AC-2C46-4E88-B438-A4B94E4ED6C6}" srcOrd="1" destOrd="0" presId="urn:microsoft.com/office/officeart/2005/8/layout/chevron1"/>
    <dgm:cxn modelId="{4DA7CF30-07F5-4BC5-AA38-C780BEF8FDF9}" type="presParOf" srcId="{1DE6A00D-BCC2-4935-9873-4AE96356C8DF}" destId="{94FEC8EC-9052-4B43-918E-A248755D11DE}" srcOrd="2" destOrd="0" presId="urn:microsoft.com/office/officeart/2005/8/layout/chevron1"/>
    <dgm:cxn modelId="{0771B2E2-0DD1-4776-96C8-41DE8DFEF66F}" type="presParOf" srcId="{1DE6A00D-BCC2-4935-9873-4AE96356C8DF}" destId="{D2570BB6-6D71-4E52-8C41-578FD43D6EC6}" srcOrd="3" destOrd="0" presId="urn:microsoft.com/office/officeart/2005/8/layout/chevron1"/>
    <dgm:cxn modelId="{DC3D1C4C-2140-4B38-B002-A2BFF2ED2670}" type="presParOf" srcId="{1DE6A00D-BCC2-4935-9873-4AE96356C8DF}" destId="{4CE8EAC6-CC8A-44BF-AEF8-1B578EA5E309}" srcOrd="4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A0D691-495E-47B8-ACB5-C2F5FA18F1C4}" type="doc">
      <dgm:prSet loTypeId="urn:microsoft.com/office/officeart/2005/8/layout/default#2" loCatId="list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A8177F61-9DEA-4904-8E90-DD534D95DC38}">
      <dgm:prSet phldrT="[ข้อความ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สร้างแรงขับเคลื่อนด้านการพัฒนาคุณภาพและความหลากหลายของสินค้าและบริการที่ตอบสนองต่อความต้องการของกลุ่มเป้าหมายทั้งในและต่างประเทศ</a:t>
          </a:r>
          <a:endParaRPr lang="en-US" sz="1600" b="1" dirty="0" smtClean="0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D7CEB7C8-567B-494B-995D-769A7201E402}" type="parTrans" cxnId="{C05B15AD-1522-493B-9A21-00C94366B4B6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C59D2E1D-E36C-40C6-9C99-44CF2647E346}" type="sibTrans" cxnId="{C05B15AD-1522-493B-9A21-00C94366B4B6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208A32E0-165D-475E-958D-6839121DDFAA}">
      <dgm:prSet phldrT="[ข้อความ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เพิ่มรายได้จากการขยายฐานตลาด</a:t>
          </a:r>
          <a:b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</a:br>
          <a: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นักท่องเที่ยว รวมถึงสินค้าและบริการ</a:t>
          </a:r>
        </a:p>
      </dgm:t>
    </dgm:pt>
    <dgm:pt modelId="{614826F5-1BB5-4D2F-95E0-A917AD34AB2D}" type="parTrans" cxnId="{CE169541-69D1-4E9F-A555-41CD673B75E5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F0F625BC-51C7-49DF-8E95-6CAA03E9D978}" type="sibTrans" cxnId="{CE169541-69D1-4E9F-A555-41CD673B75E5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92AE3327-1E37-4817-ACB4-3365ECB5BBBC}" type="pres">
      <dgm:prSet presAssocID="{1CA0D691-495E-47B8-ACB5-C2F5FA18F1C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1103BC0-3603-4B15-9C0F-C1AE8D47F8AD}" type="pres">
      <dgm:prSet presAssocID="{A8177F61-9DEA-4904-8E90-DD534D95DC38}" presName="node" presStyleLbl="node1" presStyleIdx="0" presStyleCnt="2" custScaleX="2116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5CA3529-FBB4-4C05-8301-329D0409C2DD}" type="pres">
      <dgm:prSet presAssocID="{C59D2E1D-E36C-40C6-9C99-44CF2647E346}" presName="sibTrans" presStyleCnt="0"/>
      <dgm:spPr/>
      <dgm:t>
        <a:bodyPr/>
        <a:lstStyle/>
        <a:p>
          <a:endParaRPr lang="th-TH"/>
        </a:p>
      </dgm:t>
    </dgm:pt>
    <dgm:pt modelId="{F83B40F8-1108-4CBC-9215-779A402B288D}" type="pres">
      <dgm:prSet presAssocID="{208A32E0-165D-475E-958D-6839121DDFAA}" presName="node" presStyleLbl="node1" presStyleIdx="1" presStyleCnt="2" custScaleX="19689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05B15AD-1522-493B-9A21-00C94366B4B6}" srcId="{1CA0D691-495E-47B8-ACB5-C2F5FA18F1C4}" destId="{A8177F61-9DEA-4904-8E90-DD534D95DC38}" srcOrd="0" destOrd="0" parTransId="{D7CEB7C8-567B-494B-995D-769A7201E402}" sibTransId="{C59D2E1D-E36C-40C6-9C99-44CF2647E346}"/>
    <dgm:cxn modelId="{CE169541-69D1-4E9F-A555-41CD673B75E5}" srcId="{1CA0D691-495E-47B8-ACB5-C2F5FA18F1C4}" destId="{208A32E0-165D-475E-958D-6839121DDFAA}" srcOrd="1" destOrd="0" parTransId="{614826F5-1BB5-4D2F-95E0-A917AD34AB2D}" sibTransId="{F0F625BC-51C7-49DF-8E95-6CAA03E9D978}"/>
    <dgm:cxn modelId="{F8D45B3B-5766-45D6-A751-CF5359038CEF}" type="presOf" srcId="{208A32E0-165D-475E-958D-6839121DDFAA}" destId="{F83B40F8-1108-4CBC-9215-779A402B288D}" srcOrd="0" destOrd="0" presId="urn:microsoft.com/office/officeart/2005/8/layout/default#2"/>
    <dgm:cxn modelId="{E604D5D1-F3B7-4020-90C8-9ECD2879C541}" type="presOf" srcId="{A8177F61-9DEA-4904-8E90-DD534D95DC38}" destId="{81103BC0-3603-4B15-9C0F-C1AE8D47F8AD}" srcOrd="0" destOrd="0" presId="urn:microsoft.com/office/officeart/2005/8/layout/default#2"/>
    <dgm:cxn modelId="{430BCB4E-1AFA-4D70-A785-C583E8E691DD}" type="presOf" srcId="{1CA0D691-495E-47B8-ACB5-C2F5FA18F1C4}" destId="{92AE3327-1E37-4817-ACB4-3365ECB5BBBC}" srcOrd="0" destOrd="0" presId="urn:microsoft.com/office/officeart/2005/8/layout/default#2"/>
    <dgm:cxn modelId="{1B7F5C9C-0390-4B41-9C72-F76CE1782832}" type="presParOf" srcId="{92AE3327-1E37-4817-ACB4-3365ECB5BBBC}" destId="{81103BC0-3603-4B15-9C0F-C1AE8D47F8AD}" srcOrd="0" destOrd="0" presId="urn:microsoft.com/office/officeart/2005/8/layout/default#2"/>
    <dgm:cxn modelId="{34B36620-6A17-44B5-A683-D51D0B37C442}" type="presParOf" srcId="{92AE3327-1E37-4817-ACB4-3365ECB5BBBC}" destId="{C5CA3529-FBB4-4C05-8301-329D0409C2DD}" srcOrd="1" destOrd="0" presId="urn:microsoft.com/office/officeart/2005/8/layout/default#2"/>
    <dgm:cxn modelId="{7C8C8AE4-7525-4D0B-9F36-4D7099BE6511}" type="presParOf" srcId="{92AE3327-1E37-4817-ACB4-3365ECB5BBBC}" destId="{F83B40F8-1108-4CBC-9215-779A402B288D}" srcOrd="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F667FB-4B79-49D0-9C83-456D74B63051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</dgm:pt>
    <dgm:pt modelId="{F43574E3-07C6-41F0-83E1-C28DAB08E996}">
      <dgm:prSet phldrT="[ข้อความ]" custT="1"/>
      <dgm:spPr/>
      <dgm:t>
        <a:bodyPr/>
        <a:lstStyle/>
        <a:p>
          <a:pPr eaLnBrk="1" latinLnBrk="0"/>
          <a: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สร้างบรรยากาศกระตุ้น ให้เกิดการพัฒนาสินค้าและบริการอย่างสร้างสรรค์</a:t>
          </a:r>
          <a:endParaRPr lang="th-TH" sz="1600" b="1" dirty="0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3434C547-8D10-47A7-B368-3DA4552F52F8}" type="parTrans" cxnId="{3ACAE729-3524-4B9A-958B-502097E52389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0573BDAE-94F6-43DC-9625-BACBD26A441E}" type="sibTrans" cxnId="{3ACAE729-3524-4B9A-958B-502097E52389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9D2D218D-3F6B-4714-BB73-AA5646A42F23}">
      <dgm:prSet phldrT="[ข้อความ]" custT="1"/>
      <dgm:spPr/>
      <dgm:t>
        <a:bodyPr/>
        <a:lstStyle/>
        <a:p>
          <a: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ส่งเสริมการพัฒนาผลิตภัณฑ์ให้มีคุณค่าและมูลค่าเพิ่ม</a:t>
          </a:r>
        </a:p>
      </dgm:t>
    </dgm:pt>
    <dgm:pt modelId="{461252F2-C732-4438-B4E2-8F1714F66ADB}" type="parTrans" cxnId="{A80E84B9-AB9A-4095-957E-A8F67B92AEF4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4DE54934-47EF-4CA1-8A0E-B2099194A5BE}" type="sibTrans" cxnId="{A80E84B9-AB9A-4095-957E-A8F67B92AEF4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8EE4A943-E1CA-4923-91A3-7562AC0F88B9}">
      <dgm:prSet phldrT="[ข้อความ]" custT="1"/>
      <dgm:spPr/>
      <dgm:t>
        <a:bodyPr/>
        <a:lstStyle/>
        <a:p>
          <a:r>
            <a:rPr lang="th-TH" sz="1600" b="1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การสร้างโอกาสและช่องทางการตลาดทั้งในและต่างประเทศ</a:t>
          </a:r>
        </a:p>
      </dgm:t>
    </dgm:pt>
    <dgm:pt modelId="{FA6BE44B-B018-4ADE-9189-F2E13852D483}" type="parTrans" cxnId="{10A7A14F-7321-4188-8AC2-D30B37579497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51B2BEB1-0501-46F8-A901-FC59D661CCD7}" type="sibTrans" cxnId="{10A7A14F-7321-4188-8AC2-D30B37579497}">
      <dgm:prSet/>
      <dgm:spPr/>
      <dgm:t>
        <a:bodyPr/>
        <a:lstStyle/>
        <a:p>
          <a:endParaRPr lang="th-TH" sz="1600" b="1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gm:t>
    </dgm:pt>
    <dgm:pt modelId="{1DE6A00D-BCC2-4935-9873-4AE96356C8DF}" type="pres">
      <dgm:prSet presAssocID="{1AF667FB-4B79-49D0-9C83-456D74B63051}" presName="Name0" presStyleCnt="0">
        <dgm:presLayoutVars>
          <dgm:dir/>
          <dgm:animLvl val="lvl"/>
          <dgm:resizeHandles val="exact"/>
        </dgm:presLayoutVars>
      </dgm:prSet>
      <dgm:spPr/>
    </dgm:pt>
    <dgm:pt modelId="{796A362B-47AB-46A3-AB0B-4667D90BAC22}" type="pres">
      <dgm:prSet presAssocID="{F43574E3-07C6-41F0-83E1-C28DAB08E996}" presName="parTxOnly" presStyleLbl="node1" presStyleIdx="0" presStyleCnt="3" custScaleX="175873" custScaleY="1839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D2C32AC-2C46-4E88-B438-A4B94E4ED6C6}" type="pres">
      <dgm:prSet presAssocID="{0573BDAE-94F6-43DC-9625-BACBD26A441E}" presName="parTxOnlySpace" presStyleCnt="0"/>
      <dgm:spPr/>
    </dgm:pt>
    <dgm:pt modelId="{94FEC8EC-9052-4B43-918E-A248755D11DE}" type="pres">
      <dgm:prSet presAssocID="{9D2D218D-3F6B-4714-BB73-AA5646A42F23}" presName="parTxOnly" presStyleLbl="node1" presStyleIdx="1" presStyleCnt="3" custScaleX="148105" custScaleY="1839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2570BB6-6D71-4E52-8C41-578FD43D6EC6}" type="pres">
      <dgm:prSet presAssocID="{4DE54934-47EF-4CA1-8A0E-B2099194A5BE}" presName="parTxOnlySpace" presStyleCnt="0"/>
      <dgm:spPr/>
    </dgm:pt>
    <dgm:pt modelId="{4CE8EAC6-CC8A-44BF-AEF8-1B578EA5E309}" type="pres">
      <dgm:prSet presAssocID="{8EE4A943-E1CA-4923-91A3-7562AC0F88B9}" presName="parTxOnly" presStyleLbl="node1" presStyleIdx="2" presStyleCnt="3" custScaleX="151494" custScaleY="1839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A700AE8-9CA2-449B-B9F3-FD3E04DD72EC}" type="presOf" srcId="{8EE4A943-E1CA-4923-91A3-7562AC0F88B9}" destId="{4CE8EAC6-CC8A-44BF-AEF8-1B578EA5E309}" srcOrd="0" destOrd="0" presId="urn:microsoft.com/office/officeart/2005/8/layout/chevron1"/>
    <dgm:cxn modelId="{9711E934-BC68-45BE-91E7-7E29CF4CF92D}" type="presOf" srcId="{1AF667FB-4B79-49D0-9C83-456D74B63051}" destId="{1DE6A00D-BCC2-4935-9873-4AE96356C8DF}" srcOrd="0" destOrd="0" presId="urn:microsoft.com/office/officeart/2005/8/layout/chevron1"/>
    <dgm:cxn modelId="{88260887-511D-4553-B7D1-FD52B0CB2095}" type="presOf" srcId="{9D2D218D-3F6B-4714-BB73-AA5646A42F23}" destId="{94FEC8EC-9052-4B43-918E-A248755D11DE}" srcOrd="0" destOrd="0" presId="urn:microsoft.com/office/officeart/2005/8/layout/chevron1"/>
    <dgm:cxn modelId="{10A7A14F-7321-4188-8AC2-D30B37579497}" srcId="{1AF667FB-4B79-49D0-9C83-456D74B63051}" destId="{8EE4A943-E1CA-4923-91A3-7562AC0F88B9}" srcOrd="2" destOrd="0" parTransId="{FA6BE44B-B018-4ADE-9189-F2E13852D483}" sibTransId="{51B2BEB1-0501-46F8-A901-FC59D661CCD7}"/>
    <dgm:cxn modelId="{D9277D39-5FD0-4B5F-A48A-6B7B9D4B82E6}" type="presOf" srcId="{F43574E3-07C6-41F0-83E1-C28DAB08E996}" destId="{796A362B-47AB-46A3-AB0B-4667D90BAC22}" srcOrd="0" destOrd="0" presId="urn:microsoft.com/office/officeart/2005/8/layout/chevron1"/>
    <dgm:cxn modelId="{3ACAE729-3524-4B9A-958B-502097E52389}" srcId="{1AF667FB-4B79-49D0-9C83-456D74B63051}" destId="{F43574E3-07C6-41F0-83E1-C28DAB08E996}" srcOrd="0" destOrd="0" parTransId="{3434C547-8D10-47A7-B368-3DA4552F52F8}" sibTransId="{0573BDAE-94F6-43DC-9625-BACBD26A441E}"/>
    <dgm:cxn modelId="{A80E84B9-AB9A-4095-957E-A8F67B92AEF4}" srcId="{1AF667FB-4B79-49D0-9C83-456D74B63051}" destId="{9D2D218D-3F6B-4714-BB73-AA5646A42F23}" srcOrd="1" destOrd="0" parTransId="{461252F2-C732-4438-B4E2-8F1714F66ADB}" sibTransId="{4DE54934-47EF-4CA1-8A0E-B2099194A5BE}"/>
    <dgm:cxn modelId="{04543295-247F-484C-8BFC-5B87DF9E7798}" type="presParOf" srcId="{1DE6A00D-BCC2-4935-9873-4AE96356C8DF}" destId="{796A362B-47AB-46A3-AB0B-4667D90BAC22}" srcOrd="0" destOrd="0" presId="urn:microsoft.com/office/officeart/2005/8/layout/chevron1"/>
    <dgm:cxn modelId="{DF78DFA1-1B5F-4A67-9185-5347C383E12C}" type="presParOf" srcId="{1DE6A00D-BCC2-4935-9873-4AE96356C8DF}" destId="{AD2C32AC-2C46-4E88-B438-A4B94E4ED6C6}" srcOrd="1" destOrd="0" presId="urn:microsoft.com/office/officeart/2005/8/layout/chevron1"/>
    <dgm:cxn modelId="{7E38E828-412E-41B0-BC9B-FF692891C701}" type="presParOf" srcId="{1DE6A00D-BCC2-4935-9873-4AE96356C8DF}" destId="{94FEC8EC-9052-4B43-918E-A248755D11DE}" srcOrd="2" destOrd="0" presId="urn:microsoft.com/office/officeart/2005/8/layout/chevron1"/>
    <dgm:cxn modelId="{FBF94A7B-D9F0-4308-A5C1-280E8307EA29}" type="presParOf" srcId="{1DE6A00D-BCC2-4935-9873-4AE96356C8DF}" destId="{D2570BB6-6D71-4E52-8C41-578FD43D6EC6}" srcOrd="3" destOrd="0" presId="urn:microsoft.com/office/officeart/2005/8/layout/chevron1"/>
    <dgm:cxn modelId="{5B7429A8-8C12-46B8-9800-B09D6FFA6F9A}" type="presParOf" srcId="{1DE6A00D-BCC2-4935-9873-4AE96356C8DF}" destId="{4CE8EAC6-CC8A-44BF-AEF8-1B578EA5E30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A0D691-495E-47B8-ACB5-C2F5FA18F1C4}" type="doc">
      <dgm:prSet loTypeId="urn:microsoft.com/office/officeart/2005/8/layout/default#3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th-TH"/>
        </a:p>
      </dgm:t>
    </dgm:pt>
    <dgm:pt modelId="{A8177F61-9DEA-4904-8E90-DD534D95DC38}">
      <dgm:prSet phldrT="[ข้อความ]" custT="1"/>
      <dgm:spPr/>
      <dgm:t>
        <a:bodyPr/>
        <a:lstStyle/>
        <a:p>
          <a:r>
            <a:rPr lang="th-TH" sz="1400" b="1" dirty="0" smtClean="0">
              <a:latin typeface="CordiaUPC" pitchFamily="34" charset="-34"/>
              <a:cs typeface="CordiaUPC" pitchFamily="34" charset="-34"/>
            </a:rPr>
            <a:t>สร้างให้เกิดบรรยากาศที่ดึงดูดการค้าการลงทุนที่สร้างมูลค่าเพิ่ม</a:t>
          </a:r>
          <a:br>
            <a:rPr lang="th-TH" sz="1400" b="1" dirty="0" smtClean="0">
              <a:latin typeface="CordiaUPC" pitchFamily="34" charset="-34"/>
              <a:cs typeface="CordiaUPC" pitchFamily="34" charset="-34"/>
            </a:rPr>
          </a:br>
          <a:r>
            <a:rPr lang="th-TH" sz="1400" b="1" dirty="0" smtClean="0">
              <a:latin typeface="CordiaUPC" pitchFamily="34" charset="-34"/>
              <a:cs typeface="CordiaUPC" pitchFamily="34" charset="-34"/>
            </a:rPr>
            <a:t> โดยมุ่งเน้นอุตสาหกรรมสุขภาพ </a:t>
          </a:r>
          <a:br>
            <a:rPr lang="th-TH" sz="1400" b="1" dirty="0" smtClean="0">
              <a:latin typeface="CordiaUPC" pitchFamily="34" charset="-34"/>
              <a:cs typeface="CordiaUPC" pitchFamily="34" charset="-34"/>
            </a:rPr>
          </a:br>
          <a:r>
            <a:rPr lang="th-TH" sz="1400" b="1" dirty="0" smtClean="0">
              <a:latin typeface="CordiaUPC" pitchFamily="34" charset="-34"/>
              <a:cs typeface="CordiaUPC" pitchFamily="34" charset="-34"/>
            </a:rPr>
            <a:t>อุตสาหกรรมการจัดประชุมและนิทรรศการ(</a:t>
          </a:r>
          <a:r>
            <a:rPr lang="en-US" sz="1400" b="1" dirty="0" smtClean="0">
              <a:latin typeface="CordiaUPC" pitchFamily="34" charset="-34"/>
              <a:cs typeface="CordiaUPC" pitchFamily="34" charset="-34"/>
            </a:rPr>
            <a:t>MICE)  </a:t>
          </a:r>
          <a:br>
            <a:rPr lang="en-US" sz="1400" b="1" dirty="0" smtClean="0">
              <a:latin typeface="CordiaUPC" pitchFamily="34" charset="-34"/>
              <a:cs typeface="CordiaUPC" pitchFamily="34" charset="-34"/>
            </a:rPr>
          </a:br>
          <a:r>
            <a:rPr lang="th-TH" sz="1400" b="1" dirty="0" smtClean="0">
              <a:latin typeface="CordiaUPC" pitchFamily="34" charset="-34"/>
              <a:cs typeface="CordiaUPC" pitchFamily="34" charset="-34"/>
            </a:rPr>
            <a:t>อุตสาหกรรมบริการการศึกษา  และอุตสาหกรรมเกษตรแปรรูป</a:t>
          </a:r>
        </a:p>
      </dgm:t>
    </dgm:pt>
    <dgm:pt modelId="{D7CEB7C8-567B-494B-995D-769A7201E402}" type="parTrans" cxnId="{C05B15AD-1522-493B-9A21-00C94366B4B6}">
      <dgm:prSet/>
      <dgm:spPr/>
      <dgm:t>
        <a:bodyPr/>
        <a:lstStyle/>
        <a:p>
          <a:endParaRPr lang="th-TH" sz="1400" b="1">
            <a:latin typeface="CordiaUPC" pitchFamily="34" charset="-34"/>
            <a:cs typeface="CordiaUPC" pitchFamily="34" charset="-34"/>
          </a:endParaRPr>
        </a:p>
      </dgm:t>
    </dgm:pt>
    <dgm:pt modelId="{C59D2E1D-E36C-40C6-9C99-44CF2647E346}" type="sibTrans" cxnId="{C05B15AD-1522-493B-9A21-00C94366B4B6}">
      <dgm:prSet/>
      <dgm:spPr/>
      <dgm:t>
        <a:bodyPr/>
        <a:lstStyle/>
        <a:p>
          <a:endParaRPr lang="th-TH" sz="1400" b="1">
            <a:latin typeface="CordiaUPC" pitchFamily="34" charset="-34"/>
            <a:cs typeface="CordiaUPC" pitchFamily="34" charset="-34"/>
          </a:endParaRPr>
        </a:p>
      </dgm:t>
    </dgm:pt>
    <dgm:pt modelId="{208A32E0-165D-475E-958D-6839121DDFAA}">
      <dgm:prSet phldrT="[ข้อความ]" custT="1"/>
      <dgm:spPr/>
      <dgm:t>
        <a:bodyPr/>
        <a:lstStyle/>
        <a:p>
          <a:r>
            <a:rPr lang="th-TH" sz="1400" b="1" dirty="0" smtClean="0">
              <a:latin typeface="CordiaUPC" pitchFamily="34" charset="-34"/>
              <a:cs typeface="CordiaUPC" pitchFamily="34" charset="-34"/>
            </a:rPr>
            <a:t>เพิ่มมูลค่าการลงทุนที่เกี่ยวเนื่องกับอุตสาหกรรมสุขภาพ อุตสาหกรรมการท่องเที่ยวแบบ </a:t>
          </a:r>
          <a:r>
            <a:rPr lang="en-US" sz="1400" b="1" dirty="0" smtClean="0">
              <a:latin typeface="CordiaUPC" pitchFamily="34" charset="-34"/>
              <a:cs typeface="CordiaUPC" pitchFamily="34" charset="-34"/>
            </a:rPr>
            <a:t>MICE, </a:t>
          </a:r>
          <a:r>
            <a:rPr lang="th-TH" sz="1400" b="1" dirty="0" smtClean="0">
              <a:latin typeface="CordiaUPC" pitchFamily="34" charset="-34"/>
              <a:cs typeface="CordiaUPC" pitchFamily="34" charset="-34"/>
            </a:rPr>
            <a:t>อุตสาหกรรมรมการเกษตรแปรรูป,และการศึกษา</a:t>
          </a:r>
        </a:p>
      </dgm:t>
    </dgm:pt>
    <dgm:pt modelId="{614826F5-1BB5-4D2F-95E0-A917AD34AB2D}" type="parTrans" cxnId="{CE169541-69D1-4E9F-A555-41CD673B75E5}">
      <dgm:prSet/>
      <dgm:spPr/>
      <dgm:t>
        <a:bodyPr/>
        <a:lstStyle/>
        <a:p>
          <a:endParaRPr lang="th-TH" sz="1400" b="1">
            <a:latin typeface="CordiaUPC" pitchFamily="34" charset="-34"/>
            <a:cs typeface="CordiaUPC" pitchFamily="34" charset="-34"/>
          </a:endParaRPr>
        </a:p>
      </dgm:t>
    </dgm:pt>
    <dgm:pt modelId="{F0F625BC-51C7-49DF-8E95-6CAA03E9D978}" type="sibTrans" cxnId="{CE169541-69D1-4E9F-A555-41CD673B75E5}">
      <dgm:prSet/>
      <dgm:spPr/>
      <dgm:t>
        <a:bodyPr/>
        <a:lstStyle/>
        <a:p>
          <a:endParaRPr lang="th-TH" sz="1400" b="1">
            <a:latin typeface="CordiaUPC" pitchFamily="34" charset="-34"/>
            <a:cs typeface="CordiaUPC" pitchFamily="34" charset="-34"/>
          </a:endParaRPr>
        </a:p>
      </dgm:t>
    </dgm:pt>
    <dgm:pt modelId="{92AE3327-1E37-4817-ACB4-3365ECB5BBBC}" type="pres">
      <dgm:prSet presAssocID="{1CA0D691-495E-47B8-ACB5-C2F5FA18F1C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1103BC0-3603-4B15-9C0F-C1AE8D47F8AD}" type="pres">
      <dgm:prSet presAssocID="{A8177F61-9DEA-4904-8E90-DD534D95DC38}" presName="node" presStyleLbl="node1" presStyleIdx="0" presStyleCnt="2" custScaleX="250262" custScaleY="11595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5CA3529-FBB4-4C05-8301-329D0409C2DD}" type="pres">
      <dgm:prSet presAssocID="{C59D2E1D-E36C-40C6-9C99-44CF2647E346}" presName="sibTrans" presStyleCnt="0"/>
      <dgm:spPr/>
      <dgm:t>
        <a:bodyPr/>
        <a:lstStyle/>
        <a:p>
          <a:endParaRPr lang="th-TH"/>
        </a:p>
      </dgm:t>
    </dgm:pt>
    <dgm:pt modelId="{F83B40F8-1108-4CBC-9215-779A402B288D}" type="pres">
      <dgm:prSet presAssocID="{208A32E0-165D-475E-958D-6839121DDFAA}" presName="node" presStyleLbl="node1" presStyleIdx="1" presStyleCnt="2" custScaleX="209945" custScaleY="115951" custLinFactNeighborX="1386" custLinFactNeighborY="1923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CCB9B2D-1568-48C9-B599-8441FA973FA0}" type="presOf" srcId="{A8177F61-9DEA-4904-8E90-DD534D95DC38}" destId="{81103BC0-3603-4B15-9C0F-C1AE8D47F8AD}" srcOrd="0" destOrd="0" presId="urn:microsoft.com/office/officeart/2005/8/layout/default#3"/>
    <dgm:cxn modelId="{C05B15AD-1522-493B-9A21-00C94366B4B6}" srcId="{1CA0D691-495E-47B8-ACB5-C2F5FA18F1C4}" destId="{A8177F61-9DEA-4904-8E90-DD534D95DC38}" srcOrd="0" destOrd="0" parTransId="{D7CEB7C8-567B-494B-995D-769A7201E402}" sibTransId="{C59D2E1D-E36C-40C6-9C99-44CF2647E346}"/>
    <dgm:cxn modelId="{CE169541-69D1-4E9F-A555-41CD673B75E5}" srcId="{1CA0D691-495E-47B8-ACB5-C2F5FA18F1C4}" destId="{208A32E0-165D-475E-958D-6839121DDFAA}" srcOrd="1" destOrd="0" parTransId="{614826F5-1BB5-4D2F-95E0-A917AD34AB2D}" sibTransId="{F0F625BC-51C7-49DF-8E95-6CAA03E9D978}"/>
    <dgm:cxn modelId="{099AEF4F-B860-47F8-8E9F-DE0CF40610A4}" type="presOf" srcId="{1CA0D691-495E-47B8-ACB5-C2F5FA18F1C4}" destId="{92AE3327-1E37-4817-ACB4-3365ECB5BBBC}" srcOrd="0" destOrd="0" presId="urn:microsoft.com/office/officeart/2005/8/layout/default#3"/>
    <dgm:cxn modelId="{C58C4E3E-3691-458F-A763-4E165EAFEB6C}" type="presOf" srcId="{208A32E0-165D-475E-958D-6839121DDFAA}" destId="{F83B40F8-1108-4CBC-9215-779A402B288D}" srcOrd="0" destOrd="0" presId="urn:microsoft.com/office/officeart/2005/8/layout/default#3"/>
    <dgm:cxn modelId="{AE454FDC-EB60-4314-9C49-3CC5BE0FCB05}" type="presParOf" srcId="{92AE3327-1E37-4817-ACB4-3365ECB5BBBC}" destId="{81103BC0-3603-4B15-9C0F-C1AE8D47F8AD}" srcOrd="0" destOrd="0" presId="urn:microsoft.com/office/officeart/2005/8/layout/default#3"/>
    <dgm:cxn modelId="{D2AF1E55-5369-4E33-B83A-E3B6E0F9BD72}" type="presParOf" srcId="{92AE3327-1E37-4817-ACB4-3365ECB5BBBC}" destId="{C5CA3529-FBB4-4C05-8301-329D0409C2DD}" srcOrd="1" destOrd="0" presId="urn:microsoft.com/office/officeart/2005/8/layout/default#3"/>
    <dgm:cxn modelId="{8B604E73-7ED6-43D3-827D-6A48E69576EB}" type="presParOf" srcId="{92AE3327-1E37-4817-ACB4-3365ECB5BBBC}" destId="{F83B40F8-1108-4CBC-9215-779A402B288D}" srcOrd="2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F667FB-4B79-49D0-9C83-456D74B63051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F43574E3-07C6-41F0-83E1-C28DAB08E996}">
      <dgm:prSet phldrT="[ข้อความ]"/>
      <dgm:spPr/>
      <dgm:t>
        <a:bodyPr/>
        <a:lstStyle/>
        <a:p>
          <a:pPr eaLnBrk="1" latinLnBrk="0"/>
          <a:r>
            <a:rPr lang="th-TH" b="1" dirty="0" smtClean="0"/>
            <a:t>การเตรียมความพร้อมเพื่อรองรับการค้าการลงทุนในอุตสาหกรรมเป้าหมาย</a:t>
          </a:r>
          <a:endParaRPr lang="th-TH" b="1" dirty="0"/>
        </a:p>
      </dgm:t>
    </dgm:pt>
    <dgm:pt modelId="{3434C547-8D10-47A7-B368-3DA4552F52F8}" type="parTrans" cxnId="{3ACAE729-3524-4B9A-958B-502097E52389}">
      <dgm:prSet/>
      <dgm:spPr/>
      <dgm:t>
        <a:bodyPr/>
        <a:lstStyle/>
        <a:p>
          <a:endParaRPr lang="th-TH" b="1"/>
        </a:p>
      </dgm:t>
    </dgm:pt>
    <dgm:pt modelId="{0573BDAE-94F6-43DC-9625-BACBD26A441E}" type="sibTrans" cxnId="{3ACAE729-3524-4B9A-958B-502097E52389}">
      <dgm:prSet/>
      <dgm:spPr/>
      <dgm:t>
        <a:bodyPr/>
        <a:lstStyle/>
        <a:p>
          <a:endParaRPr lang="th-TH" b="1"/>
        </a:p>
      </dgm:t>
    </dgm:pt>
    <dgm:pt modelId="{9D2D218D-3F6B-4714-BB73-AA5646A42F23}">
      <dgm:prSet phldrT="[ข้อความ]"/>
      <dgm:spPr/>
      <dgm:t>
        <a:bodyPr/>
        <a:lstStyle/>
        <a:p>
          <a:r>
            <a:rPr lang="th-TH" b="1" dirty="0" smtClean="0"/>
            <a:t>ส่งเสริมให้เกิดการเพิ่มฐานธุรกิจการค้าและรูปแบบการลงทุนแบบใหม่ในอุตสาหกรรมเป้าหมาย</a:t>
          </a:r>
        </a:p>
      </dgm:t>
    </dgm:pt>
    <dgm:pt modelId="{461252F2-C732-4438-B4E2-8F1714F66ADB}" type="parTrans" cxnId="{A80E84B9-AB9A-4095-957E-A8F67B92AEF4}">
      <dgm:prSet/>
      <dgm:spPr/>
      <dgm:t>
        <a:bodyPr/>
        <a:lstStyle/>
        <a:p>
          <a:endParaRPr lang="th-TH" b="1"/>
        </a:p>
      </dgm:t>
    </dgm:pt>
    <dgm:pt modelId="{4DE54934-47EF-4CA1-8A0E-B2099194A5BE}" type="sibTrans" cxnId="{A80E84B9-AB9A-4095-957E-A8F67B92AEF4}">
      <dgm:prSet/>
      <dgm:spPr/>
      <dgm:t>
        <a:bodyPr/>
        <a:lstStyle/>
        <a:p>
          <a:endParaRPr lang="th-TH" b="1"/>
        </a:p>
      </dgm:t>
    </dgm:pt>
    <dgm:pt modelId="{8EE4A943-E1CA-4923-91A3-7562AC0F88B9}">
      <dgm:prSet phldrT="[ข้อความ]"/>
      <dgm:spPr/>
      <dgm:t>
        <a:bodyPr/>
        <a:lstStyle/>
        <a:p>
          <a:r>
            <a:rPr lang="th-TH" b="1" dirty="0" smtClean="0">
              <a:solidFill>
                <a:srgbClr val="FF0000"/>
              </a:solidFill>
            </a:rPr>
            <a:t>ยกระดับธุรกิจการค้าการลงทุนบริการและพัฒนาการตลาดเชิงรุกให้แข่งขันได้ในระดับสากล</a:t>
          </a:r>
        </a:p>
      </dgm:t>
    </dgm:pt>
    <dgm:pt modelId="{FA6BE44B-B018-4ADE-9189-F2E13852D483}" type="parTrans" cxnId="{10A7A14F-7321-4188-8AC2-D30B37579497}">
      <dgm:prSet/>
      <dgm:spPr/>
      <dgm:t>
        <a:bodyPr/>
        <a:lstStyle/>
        <a:p>
          <a:endParaRPr lang="th-TH" b="1"/>
        </a:p>
      </dgm:t>
    </dgm:pt>
    <dgm:pt modelId="{51B2BEB1-0501-46F8-A901-FC59D661CCD7}" type="sibTrans" cxnId="{10A7A14F-7321-4188-8AC2-D30B37579497}">
      <dgm:prSet/>
      <dgm:spPr/>
      <dgm:t>
        <a:bodyPr/>
        <a:lstStyle/>
        <a:p>
          <a:endParaRPr lang="th-TH" b="1"/>
        </a:p>
      </dgm:t>
    </dgm:pt>
    <dgm:pt modelId="{1DE6A00D-BCC2-4935-9873-4AE96356C8DF}" type="pres">
      <dgm:prSet presAssocID="{1AF667FB-4B79-49D0-9C83-456D74B63051}" presName="Name0" presStyleCnt="0">
        <dgm:presLayoutVars>
          <dgm:dir/>
          <dgm:animLvl val="lvl"/>
          <dgm:resizeHandles val="exact"/>
        </dgm:presLayoutVars>
      </dgm:prSet>
      <dgm:spPr/>
    </dgm:pt>
    <dgm:pt modelId="{796A362B-47AB-46A3-AB0B-4667D90BAC22}" type="pres">
      <dgm:prSet presAssocID="{F43574E3-07C6-41F0-83E1-C28DAB08E99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D2C32AC-2C46-4E88-B438-A4B94E4ED6C6}" type="pres">
      <dgm:prSet presAssocID="{0573BDAE-94F6-43DC-9625-BACBD26A441E}" presName="parTxOnlySpace" presStyleCnt="0"/>
      <dgm:spPr/>
    </dgm:pt>
    <dgm:pt modelId="{94FEC8EC-9052-4B43-918E-A248755D11DE}" type="pres">
      <dgm:prSet presAssocID="{9D2D218D-3F6B-4714-BB73-AA5646A42F23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2570BB6-6D71-4E52-8C41-578FD43D6EC6}" type="pres">
      <dgm:prSet presAssocID="{4DE54934-47EF-4CA1-8A0E-B2099194A5BE}" presName="parTxOnlySpace" presStyleCnt="0"/>
      <dgm:spPr/>
    </dgm:pt>
    <dgm:pt modelId="{4CE8EAC6-CC8A-44BF-AEF8-1B578EA5E309}" type="pres">
      <dgm:prSet presAssocID="{8EE4A943-E1CA-4923-91A3-7562AC0F88B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B614D57-D9E7-4B7B-A675-EB62A7AC018C}" type="presOf" srcId="{F43574E3-07C6-41F0-83E1-C28DAB08E996}" destId="{796A362B-47AB-46A3-AB0B-4667D90BAC22}" srcOrd="0" destOrd="0" presId="urn:microsoft.com/office/officeart/2005/8/layout/chevron1"/>
    <dgm:cxn modelId="{5CF6CCFF-AE59-4695-8B48-520CF596AA09}" type="presOf" srcId="{9D2D218D-3F6B-4714-BB73-AA5646A42F23}" destId="{94FEC8EC-9052-4B43-918E-A248755D11DE}" srcOrd="0" destOrd="0" presId="urn:microsoft.com/office/officeart/2005/8/layout/chevron1"/>
    <dgm:cxn modelId="{A80E84B9-AB9A-4095-957E-A8F67B92AEF4}" srcId="{1AF667FB-4B79-49D0-9C83-456D74B63051}" destId="{9D2D218D-3F6B-4714-BB73-AA5646A42F23}" srcOrd="1" destOrd="0" parTransId="{461252F2-C732-4438-B4E2-8F1714F66ADB}" sibTransId="{4DE54934-47EF-4CA1-8A0E-B2099194A5BE}"/>
    <dgm:cxn modelId="{3ACAE729-3524-4B9A-958B-502097E52389}" srcId="{1AF667FB-4B79-49D0-9C83-456D74B63051}" destId="{F43574E3-07C6-41F0-83E1-C28DAB08E996}" srcOrd="0" destOrd="0" parTransId="{3434C547-8D10-47A7-B368-3DA4552F52F8}" sibTransId="{0573BDAE-94F6-43DC-9625-BACBD26A441E}"/>
    <dgm:cxn modelId="{12F46AD3-27BE-420B-907C-2EB0F1465E9D}" type="presOf" srcId="{1AF667FB-4B79-49D0-9C83-456D74B63051}" destId="{1DE6A00D-BCC2-4935-9873-4AE96356C8DF}" srcOrd="0" destOrd="0" presId="urn:microsoft.com/office/officeart/2005/8/layout/chevron1"/>
    <dgm:cxn modelId="{AB507EA7-F142-43F1-90FD-D65CC4581FC6}" type="presOf" srcId="{8EE4A943-E1CA-4923-91A3-7562AC0F88B9}" destId="{4CE8EAC6-CC8A-44BF-AEF8-1B578EA5E309}" srcOrd="0" destOrd="0" presId="urn:microsoft.com/office/officeart/2005/8/layout/chevron1"/>
    <dgm:cxn modelId="{10A7A14F-7321-4188-8AC2-D30B37579497}" srcId="{1AF667FB-4B79-49D0-9C83-456D74B63051}" destId="{8EE4A943-E1CA-4923-91A3-7562AC0F88B9}" srcOrd="2" destOrd="0" parTransId="{FA6BE44B-B018-4ADE-9189-F2E13852D483}" sibTransId="{51B2BEB1-0501-46F8-A901-FC59D661CCD7}"/>
    <dgm:cxn modelId="{29E14824-89A1-466E-A44B-7031AC9EBC4F}" type="presParOf" srcId="{1DE6A00D-BCC2-4935-9873-4AE96356C8DF}" destId="{796A362B-47AB-46A3-AB0B-4667D90BAC22}" srcOrd="0" destOrd="0" presId="urn:microsoft.com/office/officeart/2005/8/layout/chevron1"/>
    <dgm:cxn modelId="{B63B9546-6DD3-4301-AE73-99C7E47D32D1}" type="presParOf" srcId="{1DE6A00D-BCC2-4935-9873-4AE96356C8DF}" destId="{AD2C32AC-2C46-4E88-B438-A4B94E4ED6C6}" srcOrd="1" destOrd="0" presId="urn:microsoft.com/office/officeart/2005/8/layout/chevron1"/>
    <dgm:cxn modelId="{E4E5D483-C6B4-4B65-BF33-0A90134295B4}" type="presParOf" srcId="{1DE6A00D-BCC2-4935-9873-4AE96356C8DF}" destId="{94FEC8EC-9052-4B43-918E-A248755D11DE}" srcOrd="2" destOrd="0" presId="urn:microsoft.com/office/officeart/2005/8/layout/chevron1"/>
    <dgm:cxn modelId="{8E285836-BB00-47DD-B30C-D94204A2C285}" type="presParOf" srcId="{1DE6A00D-BCC2-4935-9873-4AE96356C8DF}" destId="{D2570BB6-6D71-4E52-8C41-578FD43D6EC6}" srcOrd="3" destOrd="0" presId="urn:microsoft.com/office/officeart/2005/8/layout/chevron1"/>
    <dgm:cxn modelId="{C4B0AF35-1B79-40C8-A2B9-DB0B35165611}" type="presParOf" srcId="{1DE6A00D-BCC2-4935-9873-4AE96356C8DF}" destId="{4CE8EAC6-CC8A-44BF-AEF8-1B578EA5E30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103BC0-3603-4B15-9C0F-C1AE8D47F8AD}">
      <dsp:nvSpPr>
        <dsp:cNvPr id="0" name=""/>
        <dsp:cNvSpPr/>
      </dsp:nvSpPr>
      <dsp:spPr>
        <a:xfrm>
          <a:off x="2045" y="310"/>
          <a:ext cx="3257030" cy="9809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kern="1200" dirty="0" smtClean="0"/>
            <a:t>เพื่อสร้างความสวยงามและมีเสน่ห์ให้แก่วิถีชีวิต</a:t>
          </a:r>
          <a:br>
            <a:rPr lang="th-TH" sz="1600" b="1" kern="1200" dirty="0" smtClean="0"/>
          </a:br>
          <a:r>
            <a:rPr lang="th-TH" sz="1600" b="1" kern="1200" dirty="0" smtClean="0"/>
            <a:t> เรื่องราว สถานที่ ตำนาน ประวัติศาสตร์</a:t>
          </a:r>
          <a:br>
            <a:rPr lang="th-TH" sz="1600" b="1" kern="1200" dirty="0" smtClean="0"/>
          </a:br>
          <a:r>
            <a:rPr lang="th-TH" sz="1600" b="1" kern="1200" dirty="0" smtClean="0"/>
            <a:t> ความเชื่อ ค่านิยม</a:t>
          </a:r>
          <a:endParaRPr lang="en-US" sz="1600" b="1" kern="1200" dirty="0" smtClean="0"/>
        </a:p>
      </dsp:txBody>
      <dsp:txXfrm>
        <a:off x="2045" y="310"/>
        <a:ext cx="3257030" cy="980988"/>
      </dsp:txXfrm>
    </dsp:sp>
    <dsp:sp modelId="{F83B40F8-1108-4CBC-9215-779A402B288D}">
      <dsp:nvSpPr>
        <dsp:cNvPr id="0" name=""/>
        <dsp:cNvSpPr/>
      </dsp:nvSpPr>
      <dsp:spPr>
        <a:xfrm>
          <a:off x="3422573" y="310"/>
          <a:ext cx="3219114" cy="9809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kern="1200" dirty="0" smtClean="0"/>
            <a:t>เพื่อสร้างฟื้นฟู  และอนุรักษ์ทรัพยากรธรรมชาติและสิ่งแวดล้อมให้มีความอุดมสมบูรณ์น่าอยู่ ปราศจากมลพิษทางสิ่งแวดล้อม</a:t>
          </a:r>
        </a:p>
      </dsp:txBody>
      <dsp:txXfrm>
        <a:off x="3422573" y="310"/>
        <a:ext cx="3219114" cy="9809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A362B-47AB-46A3-AB0B-4667D90BAC22}">
      <dsp:nvSpPr>
        <dsp:cNvPr id="0" name=""/>
        <dsp:cNvSpPr/>
      </dsp:nvSpPr>
      <dsp:spPr>
        <a:xfrm>
          <a:off x="2572" y="226773"/>
          <a:ext cx="1855713" cy="101263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b="1" kern="1200" dirty="0" smtClean="0">
            <a:solidFill>
              <a:schemeClr val="tx1"/>
            </a:solidFill>
          </a:endParaRPr>
        </a:p>
        <a:p>
          <a:pPr lvl="0" algn="ctr" defTabSz="8001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</a:rPr>
            <a:t>กำหนด    </a:t>
          </a:r>
          <a:r>
            <a:rPr lang="th-TH" sz="1800" b="1" kern="1200" dirty="0" err="1" smtClean="0">
              <a:solidFill>
                <a:schemeClr val="tx1"/>
              </a:solidFill>
            </a:rPr>
            <a:t>อัต</a:t>
          </a:r>
          <a:r>
            <a:rPr lang="th-TH" sz="1800" b="1" kern="1200" dirty="0" smtClean="0">
              <a:solidFill>
                <a:schemeClr val="tx1"/>
              </a:solidFill>
            </a:rPr>
            <a:t>ลักษณ์ของท้องถิ่น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b="1" kern="1200" dirty="0">
            <a:solidFill>
              <a:schemeClr val="tx1"/>
            </a:solidFill>
          </a:endParaRPr>
        </a:p>
      </dsp:txBody>
      <dsp:txXfrm>
        <a:off x="508889" y="226773"/>
        <a:ext cx="843080" cy="1012633"/>
      </dsp:txXfrm>
    </dsp:sp>
    <dsp:sp modelId="{94FEC8EC-9052-4B43-918E-A248755D11DE}">
      <dsp:nvSpPr>
        <dsp:cNvPr id="0" name=""/>
        <dsp:cNvSpPr/>
      </dsp:nvSpPr>
      <dsp:spPr>
        <a:xfrm>
          <a:off x="1672715" y="226773"/>
          <a:ext cx="3441179" cy="101263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</a:rPr>
            <a:t>สร้างสรรค์และ</a:t>
          </a:r>
          <a:r>
            <a:rPr lang="th-TH" sz="1800" b="1" kern="1200" dirty="0" err="1" smtClean="0">
              <a:solidFill>
                <a:schemeClr val="tx1"/>
              </a:solidFill>
            </a:rPr>
            <a:t>ปรับแต่งอัต</a:t>
          </a:r>
          <a:r>
            <a:rPr lang="th-TH" sz="1800" b="1" kern="1200" dirty="0" smtClean="0">
              <a:solidFill>
                <a:schemeClr val="tx1"/>
              </a:solidFill>
            </a:rPr>
            <a:t>ลักษณ์ของท้องถิ่นให้มีความชัดเจนและโดดเด่นเพื่อให้เกิดความอุดมสมบูรณ์ สวยงาม และมีเสน่ห์</a:t>
          </a:r>
        </a:p>
      </dsp:txBody>
      <dsp:txXfrm>
        <a:off x="2179032" y="226773"/>
        <a:ext cx="2428546" cy="1012633"/>
      </dsp:txXfrm>
    </dsp:sp>
    <dsp:sp modelId="{4CE8EAC6-CC8A-44BF-AEF8-1B578EA5E309}">
      <dsp:nvSpPr>
        <dsp:cNvPr id="0" name=""/>
        <dsp:cNvSpPr/>
      </dsp:nvSpPr>
      <dsp:spPr>
        <a:xfrm>
          <a:off x="4928323" y="226773"/>
          <a:ext cx="1855713" cy="101263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</a:rPr>
            <a:t>ถ่ายทอด  </a:t>
          </a:r>
          <a:r>
            <a:rPr lang="th-TH" sz="1800" b="1" kern="1200" dirty="0" err="1" smtClean="0">
              <a:solidFill>
                <a:schemeClr val="tx1"/>
              </a:solidFill>
            </a:rPr>
            <a:t>อัต</a:t>
          </a:r>
          <a:r>
            <a:rPr lang="th-TH" sz="1800" b="1" kern="1200" dirty="0" smtClean="0">
              <a:solidFill>
                <a:schemeClr val="tx1"/>
              </a:solidFill>
            </a:rPr>
            <a:t>ลักษณ์อย่างเป็นรูปธรรม</a:t>
          </a:r>
        </a:p>
      </dsp:txBody>
      <dsp:txXfrm>
        <a:off x="5434640" y="226773"/>
        <a:ext cx="843080" cy="10126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103BC0-3603-4B15-9C0F-C1AE8D47F8AD}">
      <dsp:nvSpPr>
        <dsp:cNvPr id="0" name=""/>
        <dsp:cNvSpPr/>
      </dsp:nvSpPr>
      <dsp:spPr>
        <a:xfrm>
          <a:off x="2139" y="7973"/>
          <a:ext cx="3406504" cy="9656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สร้างแรงขับเคลื่อนด้านการพัฒนาคุณภาพและความหลากหลายของสินค้าและบริการที่ตอบสนองต่อความต้องการของกลุ่มเป้าหมายทั้งในและต่างประเทศ</a:t>
          </a:r>
          <a:endParaRPr lang="en-US" sz="1600" b="1" kern="1200" dirty="0" smtClean="0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sp:txBody>
      <dsp:txXfrm>
        <a:off x="2139" y="7973"/>
        <a:ext cx="3406504" cy="965662"/>
      </dsp:txXfrm>
    </dsp:sp>
    <dsp:sp modelId="{F83B40F8-1108-4CBC-9215-779A402B288D}">
      <dsp:nvSpPr>
        <dsp:cNvPr id="0" name=""/>
        <dsp:cNvSpPr/>
      </dsp:nvSpPr>
      <dsp:spPr>
        <a:xfrm>
          <a:off x="3569587" y="7973"/>
          <a:ext cx="3168822" cy="9656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เพิ่มรายได้จากการขยายฐานตลาด</a:t>
          </a:r>
          <a:b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</a:br>
          <a: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นักท่องเที่ยว รวมถึงสินค้าและบริการ</a:t>
          </a:r>
        </a:p>
      </dsp:txBody>
      <dsp:txXfrm>
        <a:off x="3569587" y="7973"/>
        <a:ext cx="3168822" cy="9656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A362B-47AB-46A3-AB0B-4667D90BAC22}">
      <dsp:nvSpPr>
        <dsp:cNvPr id="0" name=""/>
        <dsp:cNvSpPr/>
      </dsp:nvSpPr>
      <dsp:spPr>
        <a:xfrm>
          <a:off x="1090" y="537553"/>
          <a:ext cx="2638689" cy="110399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สร้างบรรยากาศกระตุ้น ให้เกิดการพัฒนาสินค้าและบริการอย่างสร้างสรรค์</a:t>
          </a:r>
          <a:endParaRPr lang="th-TH" sz="1600" b="1" kern="1200" dirty="0">
            <a:solidFill>
              <a:schemeClr val="tx1"/>
            </a:solidFill>
            <a:latin typeface="CordiaUPC" pitchFamily="34" charset="-34"/>
            <a:cs typeface="CordiaUPC" pitchFamily="34" charset="-34"/>
          </a:endParaRPr>
        </a:p>
      </dsp:txBody>
      <dsp:txXfrm>
        <a:off x="553085" y="537553"/>
        <a:ext cx="1534699" cy="1103990"/>
      </dsp:txXfrm>
    </dsp:sp>
    <dsp:sp modelId="{94FEC8EC-9052-4B43-918E-A248755D11DE}">
      <dsp:nvSpPr>
        <dsp:cNvPr id="0" name=""/>
        <dsp:cNvSpPr/>
      </dsp:nvSpPr>
      <dsp:spPr>
        <a:xfrm>
          <a:off x="2489745" y="537553"/>
          <a:ext cx="2222075" cy="1103990"/>
        </a:xfrm>
        <a:prstGeom prst="chevron">
          <a:avLst/>
        </a:prstGeom>
        <a:solidFill>
          <a:schemeClr val="accent3">
            <a:hueOff val="-1107985"/>
            <a:satOff val="-961"/>
            <a:lumOff val="-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ส่งเสริมการพัฒนาผลิตภัณฑ์ให้มีคุณค่าและมูลค่าเพิ่ม</a:t>
          </a:r>
        </a:p>
      </dsp:txBody>
      <dsp:txXfrm>
        <a:off x="3041740" y="537553"/>
        <a:ext cx="1118085" cy="1103990"/>
      </dsp:txXfrm>
    </dsp:sp>
    <dsp:sp modelId="{4CE8EAC6-CC8A-44BF-AEF8-1B578EA5E309}">
      <dsp:nvSpPr>
        <dsp:cNvPr id="0" name=""/>
        <dsp:cNvSpPr/>
      </dsp:nvSpPr>
      <dsp:spPr>
        <a:xfrm>
          <a:off x="4561787" y="537553"/>
          <a:ext cx="2272921" cy="1103990"/>
        </a:xfrm>
        <a:prstGeom prst="chevron">
          <a:avLst/>
        </a:prstGeom>
        <a:solidFill>
          <a:schemeClr val="accent3">
            <a:hueOff val="-2215971"/>
            <a:satOff val="-1922"/>
            <a:lumOff val="-31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/>
              </a:solidFill>
              <a:latin typeface="CordiaUPC" pitchFamily="34" charset="-34"/>
              <a:cs typeface="CordiaUPC" pitchFamily="34" charset="-34"/>
            </a:rPr>
            <a:t>การสร้างโอกาสและช่องทางการตลาดทั้งในและต่างประเทศ</a:t>
          </a:r>
        </a:p>
      </dsp:txBody>
      <dsp:txXfrm>
        <a:off x="5113782" y="537553"/>
        <a:ext cx="1168931" cy="11039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103BC0-3603-4B15-9C0F-C1AE8D47F8AD}">
      <dsp:nvSpPr>
        <dsp:cNvPr id="0" name=""/>
        <dsp:cNvSpPr/>
      </dsp:nvSpPr>
      <dsp:spPr>
        <a:xfrm>
          <a:off x="428" y="50023"/>
          <a:ext cx="3756700" cy="10443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CordiaUPC" pitchFamily="34" charset="-34"/>
              <a:cs typeface="CordiaUPC" pitchFamily="34" charset="-34"/>
            </a:rPr>
            <a:t>สร้างให้เกิดบรรยากาศที่ดึงดูดการค้าการลงทุนที่สร้างมูลค่าเพิ่ม</a:t>
          </a:r>
          <a:br>
            <a:rPr lang="th-TH" sz="1400" b="1" kern="1200" dirty="0" smtClean="0">
              <a:latin typeface="CordiaUPC" pitchFamily="34" charset="-34"/>
              <a:cs typeface="CordiaUPC" pitchFamily="34" charset="-34"/>
            </a:rPr>
          </a:br>
          <a:r>
            <a:rPr lang="th-TH" sz="1400" b="1" kern="1200" dirty="0" smtClean="0">
              <a:latin typeface="CordiaUPC" pitchFamily="34" charset="-34"/>
              <a:cs typeface="CordiaUPC" pitchFamily="34" charset="-34"/>
            </a:rPr>
            <a:t> โดยมุ่งเน้นอุตสาหกรรมสุขภาพ </a:t>
          </a:r>
          <a:br>
            <a:rPr lang="th-TH" sz="1400" b="1" kern="1200" dirty="0" smtClean="0">
              <a:latin typeface="CordiaUPC" pitchFamily="34" charset="-34"/>
              <a:cs typeface="CordiaUPC" pitchFamily="34" charset="-34"/>
            </a:rPr>
          </a:br>
          <a:r>
            <a:rPr lang="th-TH" sz="1400" b="1" kern="1200" dirty="0" smtClean="0">
              <a:latin typeface="CordiaUPC" pitchFamily="34" charset="-34"/>
              <a:cs typeface="CordiaUPC" pitchFamily="34" charset="-34"/>
            </a:rPr>
            <a:t>อุตสาหกรรมการจัดประชุมและนิทรรศการ(</a:t>
          </a:r>
          <a:r>
            <a:rPr lang="en-US" sz="1400" b="1" kern="1200" dirty="0" smtClean="0">
              <a:latin typeface="CordiaUPC" pitchFamily="34" charset="-34"/>
              <a:cs typeface="CordiaUPC" pitchFamily="34" charset="-34"/>
            </a:rPr>
            <a:t>MICE)  </a:t>
          </a:r>
          <a:br>
            <a:rPr lang="en-US" sz="1400" b="1" kern="1200" dirty="0" smtClean="0">
              <a:latin typeface="CordiaUPC" pitchFamily="34" charset="-34"/>
              <a:cs typeface="CordiaUPC" pitchFamily="34" charset="-34"/>
            </a:rPr>
          </a:br>
          <a:r>
            <a:rPr lang="th-TH" sz="1400" b="1" kern="1200" dirty="0" smtClean="0">
              <a:latin typeface="CordiaUPC" pitchFamily="34" charset="-34"/>
              <a:cs typeface="CordiaUPC" pitchFamily="34" charset="-34"/>
            </a:rPr>
            <a:t>อุตสาหกรรมบริการการศึกษา  และอุตสาหกรรมเกษตรแปรรูป</a:t>
          </a:r>
        </a:p>
      </dsp:txBody>
      <dsp:txXfrm>
        <a:off x="428" y="50023"/>
        <a:ext cx="3756700" cy="1044329"/>
      </dsp:txXfrm>
    </dsp:sp>
    <dsp:sp modelId="{F83B40F8-1108-4CBC-9215-779A402B288D}">
      <dsp:nvSpPr>
        <dsp:cNvPr id="0" name=""/>
        <dsp:cNvSpPr/>
      </dsp:nvSpPr>
      <dsp:spPr>
        <a:xfrm>
          <a:off x="3907667" y="100047"/>
          <a:ext cx="3151499" cy="10443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CordiaUPC" pitchFamily="34" charset="-34"/>
              <a:cs typeface="CordiaUPC" pitchFamily="34" charset="-34"/>
            </a:rPr>
            <a:t>เพิ่มมูลค่าการลงทุนที่เกี่ยวเนื่องกับอุตสาหกรรมสุขภาพ อุตสาหกรรมการท่องเที่ยวแบบ </a:t>
          </a:r>
          <a:r>
            <a:rPr lang="en-US" sz="1400" b="1" kern="1200" dirty="0" smtClean="0">
              <a:latin typeface="CordiaUPC" pitchFamily="34" charset="-34"/>
              <a:cs typeface="CordiaUPC" pitchFamily="34" charset="-34"/>
            </a:rPr>
            <a:t>MICE, </a:t>
          </a:r>
          <a:r>
            <a:rPr lang="th-TH" sz="1400" b="1" kern="1200" dirty="0" smtClean="0">
              <a:latin typeface="CordiaUPC" pitchFamily="34" charset="-34"/>
              <a:cs typeface="CordiaUPC" pitchFamily="34" charset="-34"/>
            </a:rPr>
            <a:t>อุตสาหกรรมรมการเกษตรแปรรูป,และการศึกษา</a:t>
          </a:r>
        </a:p>
      </dsp:txBody>
      <dsp:txXfrm>
        <a:off x="3907667" y="100047"/>
        <a:ext cx="3151499" cy="10443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A362B-47AB-46A3-AB0B-4667D90BAC22}">
      <dsp:nvSpPr>
        <dsp:cNvPr id="0" name=""/>
        <dsp:cNvSpPr/>
      </dsp:nvSpPr>
      <dsp:spPr>
        <a:xfrm>
          <a:off x="2092" y="132969"/>
          <a:ext cx="2549862" cy="101994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/>
            <a:t>การเตรียมความพร้อมเพื่อรองรับการค้าการลงทุนในอุตสาหกรรมเป้าหมาย</a:t>
          </a:r>
          <a:endParaRPr lang="th-TH" sz="1400" b="1" kern="1200" dirty="0"/>
        </a:p>
      </dsp:txBody>
      <dsp:txXfrm>
        <a:off x="512064" y="132969"/>
        <a:ext cx="1529918" cy="1019944"/>
      </dsp:txXfrm>
    </dsp:sp>
    <dsp:sp modelId="{94FEC8EC-9052-4B43-918E-A248755D11DE}">
      <dsp:nvSpPr>
        <dsp:cNvPr id="0" name=""/>
        <dsp:cNvSpPr/>
      </dsp:nvSpPr>
      <dsp:spPr>
        <a:xfrm>
          <a:off x="2296968" y="132969"/>
          <a:ext cx="2549862" cy="101994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/>
            <a:t>ส่งเสริมให้เกิดการเพิ่มฐานธุรกิจการค้าและรูปแบบการลงทุนแบบใหม่ในอุตสาหกรรมเป้าหมาย</a:t>
          </a:r>
        </a:p>
      </dsp:txBody>
      <dsp:txXfrm>
        <a:off x="2806940" y="132969"/>
        <a:ext cx="1529918" cy="1019944"/>
      </dsp:txXfrm>
    </dsp:sp>
    <dsp:sp modelId="{4CE8EAC6-CC8A-44BF-AEF8-1B578EA5E309}">
      <dsp:nvSpPr>
        <dsp:cNvPr id="0" name=""/>
        <dsp:cNvSpPr/>
      </dsp:nvSpPr>
      <dsp:spPr>
        <a:xfrm>
          <a:off x="4591844" y="132969"/>
          <a:ext cx="2549862" cy="101994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rgbClr val="FF0000"/>
              </a:solidFill>
            </a:rPr>
            <a:t>ยกระดับธุรกิจการค้าการลงทุนบริการและพัฒนาการตลาดเชิงรุกให้แข่งขันได้ในระดับสากล</a:t>
          </a:r>
        </a:p>
      </dsp:txBody>
      <dsp:txXfrm>
        <a:off x="5101816" y="132969"/>
        <a:ext cx="1529918" cy="1019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FBC330-461A-456A-B7B4-44BE04FD8A34}" type="datetimeFigureOut">
              <a:rPr lang="th-TH" smtClean="0"/>
              <a:pPr/>
              <a:t>07/05/57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D807F-A967-4018-AEFC-601958F28E8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08829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3696C-A1B2-41BF-9156-C396BA800041}" type="datetimeFigureOut">
              <a:rPr lang="th-TH" smtClean="0"/>
              <a:pPr/>
              <a:t>07/05/57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B9FD4-911F-4348-941A-47D61B385A8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9456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0B9FD4-911F-4348-941A-47D61B385A83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768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286676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976" y="385762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8215338" y="0"/>
            <a:ext cx="928662" cy="68580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598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72B6F3F-A257-404A-A8E9-14030AC10CC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86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CB1CE23-E007-49AB-84F0-198DA6ABC14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54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8DE1574-5286-4AFD-BEC8-F02EF5ECDC9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303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349C443-A0A2-481A-A182-FAE02BFDF8A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028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1218960-9F25-429A-869C-89F08C4D5FD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512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1A16C7F-2854-49F8-BA71-E95F209A526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87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9DF75A9-7D0B-4350-9331-7A3734D02FA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7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8654D0-5249-4077-8765-E40E20A1B35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793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2447B1-2175-4A82-B79F-1230728094E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62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4AA6509-681E-4E12-AD9D-3DECAC9F427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5/7/2014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57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75813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8215338" y="0"/>
            <a:ext cx="928662" cy="68580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159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13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\Desktop\Australia%20Country%20Branding.mp4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www.google.co.th/url?sa=i&amp;rct=j&amp;q=&amp;esrc=s&amp;frm=1&amp;source=images&amp;cd=&amp;cad=rja&amp;uact=8&amp;docid=WFcgcYG32dshSM&amp;tbnid=n4ZJjDuQdm6a9M:&amp;ved=0CAUQjRw&amp;url=http://www.academiabarilla.com/food-tours/baking-parma-trip-overview.aspx&amp;ei=IqpoU9LLB4-C8gXmjIDoCA&amp;bvm=bv.66111022,d.dGc&amp;psig=AFQjCNEAPrbBo4875GrV22kQ6KtfL1zaDA&amp;ust=1399454437116254" TargetMode="Externa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แนวทางการจัดทำแผนปฏิบัติราชการกลุ่มจังหวัดภาคเหนือตอนบน 1 ประจำปี 2558 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h-TH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สำนักบริหารยุทธศาสตร์กลุ่มจังหวัดภาคเหนือตอนบน 1</a:t>
            </a:r>
          </a:p>
          <a:p>
            <a:endParaRPr lang="th-TH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จังหวัดเชียงใหม่</a:t>
            </a: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จังหวัดแม่ฮ่องสอน</a:t>
            </a: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จังหวัดลำพูน</a:t>
            </a: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จังหวัดลำปาง</a:t>
            </a:r>
            <a:endParaRPr lang="th-TH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10714"/>
          <a:stretch>
            <a:fillRect/>
          </a:stretch>
        </p:blipFill>
        <p:spPr bwMode="auto">
          <a:xfrm>
            <a:off x="1142976" y="4929198"/>
            <a:ext cx="4167184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3"/>
          <p:cNvSpPr txBox="1">
            <a:spLocks/>
          </p:cNvSpPr>
          <p:nvPr/>
        </p:nvSpPr>
        <p:spPr>
          <a:xfrm>
            <a:off x="6572264" y="6072206"/>
            <a:ext cx="2376518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32240" y="6165304"/>
            <a:ext cx="2133600" cy="365125"/>
          </a:xfrm>
        </p:spPr>
        <p:txBody>
          <a:bodyPr/>
          <a:lstStyle/>
          <a:p>
            <a:pPr algn="r">
              <a:defRPr/>
            </a:pPr>
            <a:fld id="{6D1A6A59-09CC-415F-90F0-CC203F8237D0}" type="slidenum">
              <a:rPr lang="en-US" sz="4000" b="1"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defRPr/>
              </a:pPr>
              <a:t>10</a:t>
            </a:fld>
            <a:endParaRPr lang="th-TH" sz="4000" b="1" dirty="0"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179511" y="183965"/>
            <a:ext cx="7964389" cy="1083374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1.2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เสริมพื้นฐานทุนทางสังคม และทุนทางธรรมชาติ เพื่อบรรยากาศความมั่นคงปลอดภัยด้านการท่องเที่ยว การค้า และการลงทุน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2" name="สี่เหลี่ยมผืนผ้า 4"/>
          <p:cNvSpPr/>
          <p:nvPr/>
        </p:nvSpPr>
        <p:spPr>
          <a:xfrm>
            <a:off x="357158" y="2428868"/>
            <a:ext cx="7643898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/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457200" indent="-457200"/>
            <a:endParaRPr lang="th-TH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การฟื้นฟูทรัพยากรธรรมชาติ</a:t>
            </a:r>
          </a:p>
          <a:p>
            <a:pPr marL="914400" lvl="1" indent="-457200">
              <a:buFontTx/>
              <a:buChar char="-"/>
            </a:pPr>
            <a:r>
              <a:rPr lang="th-TH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การสร้างความอุดมสมบูรณ์ให้ป่าไม้โดยกระบวนการมีส่วนร่วมของชุมชน</a:t>
            </a:r>
          </a:p>
          <a:p>
            <a:pPr marL="914400" lvl="1" indent="-457200">
              <a:buFontTx/>
              <a:buChar char="-"/>
            </a:pPr>
            <a:r>
              <a:rPr lang="th-TH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การถอดบทเรียนความสำเร็จของการฟื้นฟูทรัพยากรธรรมชาติเพื่อการท่องเที่ยวโดยชุมชนมีส่วนร่วม</a:t>
            </a:r>
          </a:p>
          <a:p>
            <a:pPr marL="457200" indent="-457200">
              <a:buFontTx/>
              <a:buChar char="-"/>
            </a:pPr>
            <a:r>
              <a:rPr lang="th-TH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การแก้ไขปัญหามลภาวะสิ่งแวดล้อม</a:t>
            </a:r>
          </a:p>
          <a:p>
            <a:pPr marL="914400" lvl="1" indent="-457200">
              <a:buFontTx/>
              <a:buChar char="-"/>
            </a:pPr>
            <a:r>
              <a:rPr lang="th-TH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การแก้ไขปัญหาหมอกควันโดยกระบวนการมีส่วนร่วม เพื่อสร้างสุขภาพที่ดีต่อการท่องเที่ยว </a:t>
            </a:r>
          </a:p>
          <a:p>
            <a:pPr marL="457200" indent="-457200">
              <a:buFontTx/>
              <a:buChar char="-"/>
            </a:pPr>
            <a:r>
              <a:rPr lang="th-TH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การปรับปรุงสภาพแวดล้อมในเขตเมืองให้น่าอยู่</a:t>
            </a:r>
          </a:p>
          <a:p>
            <a:pPr marL="914400" lvl="1" indent="-457200">
              <a:buFontTx/>
              <a:buChar char="-"/>
            </a:pPr>
            <a:r>
              <a:rPr lang="th-TH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ความสะอาดของลำน้ำในเขตเมือง</a:t>
            </a:r>
          </a:p>
          <a:p>
            <a:pPr marL="914400" lvl="1" indent="-457200">
              <a:buFontTx/>
              <a:buChar char="-"/>
            </a:pPr>
            <a:r>
              <a:rPr lang="th-TH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การกำจัดขยะแบบครบวงจรโดยอาศัยทุนทางสังคม</a:t>
            </a:r>
          </a:p>
          <a:p>
            <a:pPr marL="914400" lvl="1" indent="-457200">
              <a:buFontTx/>
              <a:buChar char="-"/>
            </a:pPr>
            <a:r>
              <a:rPr lang="th-TH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การจัดระเบียบ ระบบการขนส่งมวลชนในเขตเมือง (</a:t>
            </a: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Transportation) </a:t>
            </a:r>
            <a:endParaRPr lang="th-TH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5720" y="1428736"/>
            <a:ext cx="750099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แก้ไข/ปรับปรุง/พัฒนาพื้นที่ เพื่อลดมลพิษ/มลภาวะ เพิ่มพื้นที่ป่าไม้/พื้นที่สีเขียว และการลดความเสี่ยง/ความสูญเสียด้านชีวิตและทรัพย์สิน</a:t>
            </a:r>
            <a:endParaRPr lang="th-TH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192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การกำหนดตัวชี้วัดความสำเร็จของโครงการ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8596" y="1214422"/>
            <a:ext cx="7643866" cy="514353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เดิม</a:t>
            </a:r>
          </a:p>
          <a:p>
            <a:r>
              <a:rPr lang="th-TH" b="1" dirty="0" smtClean="0"/>
              <a:t>จำนวนวันที่มีค่าคุณภาพอากาศไม่เกินกว่าเกณฑ์มาตรฐานกำหนด(ค่า</a:t>
            </a:r>
            <a:r>
              <a:rPr lang="en-US" b="1" dirty="0" smtClean="0"/>
              <a:t>Pm 10&lt;120 </a:t>
            </a:r>
            <a:r>
              <a:rPr lang="th-TH" b="1" dirty="0" smtClean="0"/>
              <a:t>ไมโครกรัม/</a:t>
            </a:r>
            <a:r>
              <a:rPr lang="th-TH" b="1" dirty="0" err="1" smtClean="0"/>
              <a:t>ลบ.ม</a:t>
            </a:r>
            <a:r>
              <a:rPr lang="th-TH" b="1" dirty="0" smtClean="0"/>
              <a:t>)</a:t>
            </a:r>
            <a:endParaRPr lang="en-US" b="1" dirty="0" smtClean="0"/>
          </a:p>
          <a:p>
            <a:r>
              <a:rPr lang="th-TH" b="1" dirty="0" smtClean="0"/>
              <a:t>จำนวนชุมชนที่มีส่วนร่วมการป้องกันและแก้ไขปัญหาหมอกควันไฟป่า </a:t>
            </a:r>
          </a:p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ตัวอย่างแนวทางการปรับปรุง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สัดส่วนพื้นที่สีเขียวในพื้นที่ ....... เพิ่มร้อยละ............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สัดส่วนพื้นที่ที่แสดงความโดดเด่น/เสน่ห์เชิงวัฒนธรรมในพื้นที่ .......... เพิ่มร้อยละ .............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มลพิษ/มลภาวะที่เกิดจากพื้นที่ ............ ลดลงร้อยละ 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มูลค่าเพิ่มทางเศรษฐกิจของพื้นที่ ....... ที่เกิดจากโครงการเพิ่มร้อยละ ............</a:t>
            </a:r>
          </a:p>
          <a:p>
            <a:endParaRPr lang="th-TH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h-TH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6"/>
          <p:cNvSpPr txBox="1">
            <a:spLocks/>
          </p:cNvSpPr>
          <p:nvPr/>
        </p:nvSpPr>
        <p:spPr>
          <a:xfrm>
            <a:off x="6715140" y="592933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32240" y="6093296"/>
            <a:ext cx="2133600" cy="365125"/>
          </a:xfrm>
        </p:spPr>
        <p:txBody>
          <a:bodyPr/>
          <a:lstStyle/>
          <a:p>
            <a:pPr algn="r">
              <a:defRPr/>
            </a:pPr>
            <a:fld id="{6D1A6A59-09CC-415F-90F0-CC203F8237D0}" type="slidenum">
              <a:rPr lang="en-US" sz="4000" b="1"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defRPr/>
              </a:pPr>
              <a:t>12</a:t>
            </a:fld>
            <a:endParaRPr lang="th-TH" sz="4000" b="1" dirty="0"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51520" y="183966"/>
            <a:ext cx="7892380" cy="587853"/>
          </a:xfrm>
          <a:prstGeom prst="rect">
            <a:avLst/>
          </a:prstGeom>
          <a:ln>
            <a:solidFill>
              <a:srgbClr val="3399FF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1.3 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โครงการ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ECO VILLAGE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357158" y="2071678"/>
            <a:ext cx="796381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จัดกิจกรรมสนับสนุนการดำเนินงานให้ได้มาตรฐานในพื้นที่เป้าหมาย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การพัฒนาศักยภาพการบริหารจัดการหมู่บ้านเชิงนิเวศน์</a:t>
            </a:r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จัดกิจกรรมประชาสัมพันธ์การพัฒนาของหมู่บ้านเชิงนิเวศน์เพื่อส่งเสริมการท่องเที่ยว</a:t>
            </a:r>
          </a:p>
          <a:p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7158" y="1000108"/>
            <a:ext cx="750099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แก้ไข/ปรับปรุง/พัฒนาพื้นที่ เพื่อลดมลพิษ/มลภาวะ เพิ่มพื้นที่ป่าไม้/พื้นที่สีเขียว และการลดความเสี่ยง/ความสูญเสียด้านชีวิตและทรัพย์สิน</a:t>
            </a:r>
            <a:endParaRPr lang="th-TH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43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การกำหนดตัวชี้วัดความสำเร็จของโครงการ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8596" y="1214422"/>
            <a:ext cx="7643866" cy="514353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เดิม</a:t>
            </a:r>
          </a:p>
          <a:p>
            <a:r>
              <a:rPr lang="th-TH" sz="3000" b="1" dirty="0" smtClean="0"/>
              <a:t>เกณฑ์มาตรฐานด้านสิ่งแวดล้อมที่เป็นที่ยอมรับของกลุ่มจังหวัดภาคเหนือ </a:t>
            </a:r>
          </a:p>
          <a:p>
            <a:r>
              <a:rPr lang="th-TH" sz="3000" b="1" dirty="0" smtClean="0"/>
              <a:t>จำนวนหมู่บ้านเชิงนิเวศ  (</a:t>
            </a:r>
            <a:r>
              <a:rPr lang="en-US" sz="3000" b="1" dirty="0" smtClean="0"/>
              <a:t>Eco Village</a:t>
            </a:r>
            <a:r>
              <a:rPr lang="th-TH" sz="3000" b="1" dirty="0" smtClean="0"/>
              <a:t>) </a:t>
            </a:r>
          </a:p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ตัวอย่างแนวทางการปรับปรุง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สัดส่วนพื้นที่สีเขียวในพื้นที่ ....... เพิ่มร้อยละ............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สัดส่วนพื้นที่ที่แสดงความโดดเด่น/เสน่ห์เชิงวัฒนธรรมในพื้นที่ .......... เพิ่มร้อยละ .............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มลพิษ/มลภาวะที่เกิดจากพื้นที่ ............ ลดลงร้อยละ 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มูลค่าเพิ่มทางเศรษฐกิจของพื้นที่ ....... ที่เกิดจากการบริหารจัดการหมู่บ้านเพิ่มร้อยละ ............</a:t>
            </a:r>
          </a:p>
          <a:p>
            <a:endParaRPr lang="th-TH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h-TH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6"/>
          <p:cNvSpPr txBox="1">
            <a:spLocks/>
          </p:cNvSpPr>
          <p:nvPr/>
        </p:nvSpPr>
        <p:spPr>
          <a:xfrm>
            <a:off x="6715140" y="592933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88224" y="6165304"/>
            <a:ext cx="2305080" cy="365125"/>
          </a:xfrm>
        </p:spPr>
        <p:txBody>
          <a:bodyPr/>
          <a:lstStyle/>
          <a:p>
            <a:pPr algn="r">
              <a:defRPr/>
            </a:pPr>
            <a:fld id="{842B2415-B023-4532-B92B-0E1817CAC4A0}" type="slidenum">
              <a:rPr lang="en-US" sz="4000" b="1"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defRPr/>
              </a:pPr>
              <a:t>14</a:t>
            </a:fld>
            <a:endParaRPr lang="th-TH" sz="4000" b="1" dirty="0"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025900" y="188913"/>
            <a:ext cx="19573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white"/>
              </a:solidFill>
            </a:endParaRPr>
          </a:p>
        </p:txBody>
      </p:sp>
      <p:grpSp>
        <p:nvGrpSpPr>
          <p:cNvPr id="29702" name="กลุ่ม 45"/>
          <p:cNvGrpSpPr>
            <a:grpSpLocks/>
          </p:cNvGrpSpPr>
          <p:nvPr/>
        </p:nvGrpSpPr>
        <p:grpSpPr bwMode="auto">
          <a:xfrm>
            <a:off x="250825" y="239712"/>
            <a:ext cx="7821637" cy="1101055"/>
            <a:chOff x="471313" y="337932"/>
            <a:chExt cx="5066128" cy="1103282"/>
          </a:xfrm>
        </p:grpSpPr>
        <p:sp>
          <p:nvSpPr>
            <p:cNvPr id="47" name="สี่เหลี่ยมผืนผ้า 46"/>
            <p:cNvSpPr/>
            <p:nvPr/>
          </p:nvSpPr>
          <p:spPr>
            <a:xfrm>
              <a:off x="471313" y="337933"/>
              <a:ext cx="5066128" cy="676052"/>
            </a:xfrm>
            <a:prstGeom prst="rect">
              <a:avLst/>
            </a:prstGeom>
            <a:ln>
              <a:noFill/>
              <a:prstDash val="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8" name="สี่เหลี่ยมผืนผ้า 47"/>
            <p:cNvSpPr/>
            <p:nvPr/>
          </p:nvSpPr>
          <p:spPr>
            <a:xfrm>
              <a:off x="471313" y="337932"/>
              <a:ext cx="5066128" cy="1103282"/>
            </a:xfrm>
            <a:prstGeom prst="rect">
              <a:avLst/>
            </a:prstGeom>
            <a:ln>
              <a:noFill/>
              <a:prstDash val="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536469" tIns="35560" rIns="35560" bIns="35560" spcCol="1270" anchor="ctr"/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th-TH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ประเด็นยุทธศาสตร์ที่ 2. </a:t>
              </a:r>
              <a:br>
                <a:rPr lang="th-TH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</a:br>
              <a:r>
                <a:rPr lang="th-TH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ส่งเสริม</a:t>
              </a:r>
              <a:r>
                <a:rPr lang="th-TH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การสร้างสรรค์สินค้าและบริการให้โดดเด่นและมีคุณค่า มุ่งเน้นผลิตภัณฑ์เพื่อสุขภาพ  หัตถสร้างสรรค์  ศิลปวัฒนธรรม การท่องเที่ยว</a:t>
              </a:r>
            </a:p>
          </p:txBody>
        </p:sp>
      </p:grpSp>
      <p:sp>
        <p:nvSpPr>
          <p:cNvPr id="29703" name="สี่เหลี่ยมผืนผ้า 2"/>
          <p:cNvSpPr>
            <a:spLocks noChangeArrowheads="1"/>
          </p:cNvSpPr>
          <p:nvPr/>
        </p:nvSpPr>
        <p:spPr bwMode="auto">
          <a:xfrm>
            <a:off x="100013" y="1634083"/>
            <a:ext cx="1000595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เป้าประสงค์</a:t>
            </a:r>
            <a:endParaRPr lang="en-US" sz="1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29704" name="สี่เหลี่ยมผืนผ้า 49"/>
          <p:cNvSpPr>
            <a:spLocks noChangeArrowheads="1"/>
          </p:cNvSpPr>
          <p:nvPr/>
        </p:nvSpPr>
        <p:spPr bwMode="auto">
          <a:xfrm>
            <a:off x="142844" y="4643446"/>
            <a:ext cx="931665" cy="72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2059" name="สี่เหลี่ยมผืนผ้า 53"/>
          <p:cNvSpPr>
            <a:spLocks noChangeArrowheads="1"/>
          </p:cNvSpPr>
          <p:nvPr/>
        </p:nvSpPr>
        <p:spPr bwMode="auto">
          <a:xfrm>
            <a:off x="1643042" y="4286256"/>
            <a:ext cx="5857916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โครงการพัฒนาผลิตภัณฑ์ที่เป็นอัตลักษณ์ เพื่อการท่องเที่ยว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29706" name="Rectangle 4"/>
          <p:cNvSpPr>
            <a:spLocks noChangeArrowheads="1"/>
          </p:cNvSpPr>
          <p:nvPr/>
        </p:nvSpPr>
        <p:spPr bwMode="auto">
          <a:xfrm>
            <a:off x="214282" y="2928934"/>
            <a:ext cx="8778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Value Chain</a:t>
            </a:r>
            <a:endParaRPr lang="th-TH" sz="1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3673350812"/>
              </p:ext>
            </p:extLst>
          </p:nvPr>
        </p:nvGraphicFramePr>
        <p:xfrm>
          <a:off x="1403350" y="1622291"/>
          <a:ext cx="6740550" cy="981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677686381"/>
              </p:ext>
            </p:extLst>
          </p:nvPr>
        </p:nvGraphicFramePr>
        <p:xfrm>
          <a:off x="1214414" y="2285992"/>
          <a:ext cx="6835800" cy="2179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9" name="สี่เหลี่ยมผืนผ้า 53"/>
          <p:cNvSpPr>
            <a:spLocks noChangeArrowheads="1"/>
          </p:cNvSpPr>
          <p:nvPr/>
        </p:nvSpPr>
        <p:spPr bwMode="auto">
          <a:xfrm>
            <a:off x="1643042" y="4857760"/>
            <a:ext cx="3024188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โครงการหัตถสร้างสรรค์สู่สากล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20" name="สี่เหลี่ยมผืนผ้า 53"/>
          <p:cNvSpPr>
            <a:spLocks noChangeArrowheads="1"/>
          </p:cNvSpPr>
          <p:nvPr/>
        </p:nvSpPr>
        <p:spPr bwMode="auto">
          <a:xfrm>
            <a:off x="1643042" y="5357826"/>
            <a:ext cx="3240782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</a:t>
            </a:r>
            <a:r>
              <a:rPr lang="en-US" sz="18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 </a:t>
            </a:r>
            <a:r>
              <a:rPr lang="en-US" sz="1800" b="1" dirty="0" smtClean="0">
                <a:solidFill>
                  <a:prstClr val="black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LANNA WELLNESS</a:t>
            </a:r>
            <a:endParaRPr lang="th-TH" sz="1800" b="1" dirty="0">
              <a:solidFill>
                <a:prstClr val="black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2" name="สี่เหลี่ยมผืนผ้า 53"/>
          <p:cNvSpPr>
            <a:spLocks noChangeArrowheads="1"/>
          </p:cNvSpPr>
          <p:nvPr/>
        </p:nvSpPr>
        <p:spPr bwMode="auto">
          <a:xfrm>
            <a:off x="1643042" y="5857892"/>
            <a:ext cx="5429288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</a:t>
            </a: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ยกระดับการแข่งขันสินค้าเกษตรให้ได้มาตรฐานและมูลค่าเพิ่ม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000240"/>
            <a:ext cx="87153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797004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857984" y="6093296"/>
            <a:ext cx="2286016" cy="365125"/>
          </a:xfrm>
        </p:spPr>
        <p:txBody>
          <a:bodyPr/>
          <a:lstStyle/>
          <a:p>
            <a:pPr algn="r">
              <a:defRPr/>
            </a:pPr>
            <a:fld id="{6D1A6A59-09CC-415F-90F0-CC203F8237D0}" type="slidenum">
              <a:rPr lang="en-US" sz="4000" b="1"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defRPr/>
              </a:pPr>
              <a:t>15</a:t>
            </a:fld>
            <a:endParaRPr lang="th-TH" sz="4000" b="1" dirty="0"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179512" y="183966"/>
            <a:ext cx="7964388" cy="587853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2.1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 โครงการ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พัฒนาผลิตภัณฑ์ที่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เป็นอัตลักษณ์เพื่อ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การท่องเที่ยว</a:t>
            </a: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285720" y="2071678"/>
            <a:ext cx="7856884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/>
            <a:endParaRPr lang="th-TH" b="1" dirty="0" smtClean="0">
              <a:solidFill>
                <a:prstClr val="black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solidFill>
                  <a:prstClr val="black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สร้าง </a:t>
            </a:r>
            <a:r>
              <a:rPr lang="en-US" sz="2400" b="1" dirty="0" smtClean="0">
                <a:solidFill>
                  <a:prstClr val="black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story line </a:t>
            </a:r>
            <a:r>
              <a:rPr lang="th-TH" sz="2400" b="1" dirty="0" smtClean="0">
                <a:solidFill>
                  <a:prstClr val="black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การท่องเที่ยวกลุ่มจังหวัดเพื่อการประชาสัมพันธ์แบรนด์กลุ่มจังหวัด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การกำหนดรูปแบบและส่งเสริมกิจกรรมท่องเที่ยวที่ตอบโจทย์ความต้องการของกลุ่มนักเที่ยวเป้าหมาย ระดับกลาง ระดับบน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ออกแบบผลิตภัณฑ์ การแปรรูป การสร้างมูลค่าเพิ่มให้แก่ผลิตภัณฑ์ที่</a:t>
            </a:r>
            <a:r>
              <a:rPr lang="th-TH" sz="2400" b="1" dirty="0" err="1" smtClean="0">
                <a:latin typeface="CordiaUPC" pitchFamily="34" charset="-34"/>
                <a:cs typeface="CordiaUPC" pitchFamily="34" charset="-34"/>
              </a:rPr>
              <a:t>มีอัต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ลักษณ์ อาทิ อาหาร ของฝาก ของชำร่วย สินค้าเกษตร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การกำหนดมาตรฐาน ตราสินค้า  ผลิตภัณฑ์ที่</a:t>
            </a:r>
            <a:r>
              <a:rPr lang="th-TH" sz="2400" b="1" dirty="0" err="1" smtClean="0">
                <a:latin typeface="CordiaUPC" pitchFamily="34" charset="-34"/>
                <a:cs typeface="CordiaUPC" pitchFamily="34" charset="-34"/>
              </a:rPr>
              <a:t>มีอัต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ลักษณ์และผลักดันให้ชุนชน และผู้ประกอบการให้ได้มาตรฐาน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การประชาสัมพันธ์และทำ</a:t>
            </a:r>
            <a:r>
              <a:rPr lang="th-TH" sz="2400" b="1" dirty="0">
                <a:latin typeface="CordiaUPC" pitchFamily="34" charset="-34"/>
                <a:cs typeface="CordiaUPC" pitchFamily="34" charset="-34"/>
              </a:rPr>
              <a:t>การตลาด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ผลิตภัณฑ์การท่องเที่ยวที่เป็นอัตลักษณ์</a:t>
            </a:r>
            <a:endParaRPr lang="th-TH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4282" y="928670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b="1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สร้างมูลค่าเพิ่มผลิตภัณฑ์การท่องเที่ยวในกลุ่มตลาดใหม่ เช่น จีน เกาหลี ญี่ปุ่น   </a:t>
            </a:r>
            <a:endParaRPr lang="th-TH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69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51520" y="183966"/>
            <a:ext cx="7892380" cy="1083374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2.2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โครงการหัตถกรรมสร้างสรรค์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สู่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สากล (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LANNA CREATIVE CRAFT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)</a:t>
            </a:r>
            <a:endParaRPr lang="th-TH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357158" y="2928934"/>
            <a:ext cx="774950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/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การพัฒนาสินค้าหัตถกรรม ที่เน้นนวัตกรรม</a:t>
            </a:r>
            <a:r>
              <a:rPr lang="th-TH" sz="2400" b="1" dirty="0">
                <a:latin typeface="CordiaUPC" pitchFamily="34" charset="-34"/>
                <a:cs typeface="CordiaUPC" pitchFamily="34" charset="-34"/>
              </a:rPr>
              <a:t>และสร้าง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มูลค่าเพิ่มที่สอดคล้องกับอุตสาหกรรมท่องเที่ยว ได้แก่ ของฝาก ของที่ระลึก ของตกแต่งบ้าน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การส่งเสริมผู้ประกอบการที่มีศักยภาพในการขยายธุรกิจเพื่อเป็นต้นแบบ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การบริหารจัดการโซ่อุปทานอุตสาหกรรมหัตถสร้างสรรค์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2400" b="1" dirty="0">
                <a:latin typeface="CordiaUPC" pitchFamily="34" charset="-34"/>
                <a:cs typeface="CordiaUPC" pitchFamily="34" charset="-34"/>
              </a:rPr>
              <a:t>พัฒนาการตลาด 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th-TH" sz="2400" b="1" dirty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           </a:t>
            </a:r>
            <a:endParaRPr lang="th-TH" sz="24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20" y="1357298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b="1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เป้าหมาย สร้างมูลค่าเพิ่มผลิตภัณฑ์ และส่งเสริมการเพิ่มการลงทุนประเภทหัตถกรรม ทั้งตลาดในประเทศและในกลุ่มตลาดใหม่ เช่น จีน เกาหลี ญี่ปุ่น   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ตัวแทนหมายเลขภาพนิ่ง 6"/>
          <p:cNvSpPr txBox="1">
            <a:spLocks/>
          </p:cNvSpPr>
          <p:nvPr/>
        </p:nvSpPr>
        <p:spPr>
          <a:xfrm>
            <a:off x="6643702" y="6286520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21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51521" y="183966"/>
            <a:ext cx="7892379" cy="800219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2.3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 LANNA WELLNESS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214282" y="2143116"/>
            <a:ext cx="7970444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1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การกำหนดแผนแม่บทในการพัฒนาสู่การเป็น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 HEALTH HUB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อาทิ 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COSMETIC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, 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FOOD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,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 HERB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,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HEALTH  SERVICE 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>
                <a:latin typeface="CordiaUPC" pitchFamily="34" charset="-34"/>
                <a:cs typeface="CordiaUPC" pitchFamily="34" charset="-34"/>
              </a:rPr>
              <a:t>การสร้างบรรยากาศเพื่อกระตุ้นการค้าการลงทุน เช่น  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2400" b="1" dirty="0">
                <a:latin typeface="CordiaUPC" pitchFamily="34" charset="-34"/>
                <a:cs typeface="CordiaUPC" pitchFamily="34" charset="-34"/>
              </a:rPr>
              <a:t>จัดประชุมวิชาการบริการ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สุขภาพ 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การสร้างบรรยากาศเพื่อกระตุ้นให้เกิดการพัฒนาผลิตภัณฑ์เพื่อสุขภาพ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การพัฒนาบุคลากรในกลุ่มธุรกิจ 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Health HUB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การส่งเสริมการนำมาตรฐานผลิตภัณฑ์เพื่อสุขภาพมาใช้ประโยชน์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ประชาสัมพันธ์เชิงสร้างสรรค์เพื่อส่งเสริมความก้าวหน้าและความพร้อมของกลุ่มจังหวัดในการให้บริการสุขภาพ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ธุรกิจบริการสุขภาพรูปแบบใหม่เพื่อรองรับการเข้าสู่สังคมผู้สูงอายุ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20" y="928670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เป้าหมาย </a:t>
            </a:r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สร้างมูลค่าเพิ่มผลิตภัณฑ์ และส่งเสริมการเพิ่มการลงทุนประเภท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ผลิตภัณฑ์เพื่อสุขภาพให้เป็นที่ยอมรับ</a:t>
            </a:r>
            <a:r>
              <a:rPr lang="th-TH" sz="2400" b="1" dirty="0" smtClean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ทั้งตลาดในประเทศและในกลุ่มตลาดใหม่ (เช่น จีน เกาหลี ญี่ปุ่น) 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นำสู่การเป็นศูนย์ธุรกิจบริการสุขภาพ </a:t>
            </a:r>
          </a:p>
          <a:p>
            <a:endParaRPr lang="th-TH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4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63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51521" y="183966"/>
            <a:ext cx="7892379" cy="1508105"/>
          </a:xfrm>
          <a:prstGeom prst="rect">
            <a:avLst/>
          </a:prstGeom>
          <a:ln>
            <a:solidFill>
              <a:srgbClr val="3399FF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2.4 โครงการ</a:t>
            </a:r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ยกระดับการแข่งขันสินค้าเกษตรให้ได้มาตรฐานและมูลค่าเพิ่ม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214282" y="3000372"/>
            <a:ext cx="785818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/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2400" b="1" dirty="0">
                <a:latin typeface="CordiaUPC" pitchFamily="34" charset="-34"/>
                <a:cs typeface="CordiaUPC" pitchFamily="34" charset="-34"/>
              </a:rPr>
              <a:t>กำหนดแนวทางการพัฒนาสินค้าเกษตรที่มีศักยภาพและโอกาสทางการ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ตลาด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การพัฒนากระบวนการผลิต บรรจุภัณฑ์ และการแปรรูปตลอดโซ่</a:t>
            </a:r>
            <a:r>
              <a:rPr lang="th-TH" sz="2400" b="1" dirty="0" err="1" smtClean="0">
                <a:latin typeface="CordiaUPC" pitchFamily="34" charset="-34"/>
                <a:cs typeface="CordiaUPC" pitchFamily="34" charset="-34"/>
              </a:rPr>
              <a:t>อุปทาน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ในเชิงสร้างสรรค์เพื่อสร้างมูลค่าเพิ่ม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การจัดงานส่งเสริมการตลาดเพื่อเพิ่มโอกาสเชื่อมโยงตลาดกลุ่มเป้าหมายทั้งในและต่างประเทศ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3528" y="1700808"/>
            <a:ext cx="77768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สร้างมูลค่าเพิ่มผลิตภัณฑ์ และส่งเสริมการเพิ่มการลงทุนกลุ่มผลผลิตการเกษตรปลอดภัย นำสู่การเป็นการเป็นอุทยานอาหารภาคเหนือ (</a:t>
            </a:r>
            <a:r>
              <a:rPr lang="en-US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NORTHERN FOOD VALLEY</a:t>
            </a:r>
            <a:r>
              <a:rPr lang="th-TH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)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786578" y="6215082"/>
            <a:ext cx="2133600" cy="365125"/>
          </a:xfr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4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23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025900" y="188913"/>
            <a:ext cx="19573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white"/>
              </a:solidFill>
            </a:endParaRPr>
          </a:p>
        </p:txBody>
      </p:sp>
      <p:grpSp>
        <p:nvGrpSpPr>
          <p:cNvPr id="30726" name="กลุ่ม 45"/>
          <p:cNvGrpSpPr>
            <a:grpSpLocks/>
          </p:cNvGrpSpPr>
          <p:nvPr/>
        </p:nvGrpSpPr>
        <p:grpSpPr bwMode="auto">
          <a:xfrm>
            <a:off x="250825" y="239713"/>
            <a:ext cx="7678761" cy="1533103"/>
            <a:chOff x="471313" y="337933"/>
            <a:chExt cx="5066128" cy="1535781"/>
          </a:xfrm>
        </p:grpSpPr>
        <p:sp>
          <p:nvSpPr>
            <p:cNvPr id="47" name="สี่เหลี่ยมผืนผ้า 46"/>
            <p:cNvSpPr/>
            <p:nvPr/>
          </p:nvSpPr>
          <p:spPr>
            <a:xfrm>
              <a:off x="471313" y="337933"/>
              <a:ext cx="5066128" cy="675866"/>
            </a:xfrm>
            <a:prstGeom prst="rect">
              <a:avLst/>
            </a:prstGeom>
            <a:ln>
              <a:noFill/>
              <a:prstDash val="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8" name="สี่เหลี่ยมผืนผ้า 47"/>
            <p:cNvSpPr/>
            <p:nvPr/>
          </p:nvSpPr>
          <p:spPr>
            <a:xfrm>
              <a:off x="471313" y="337933"/>
              <a:ext cx="5066128" cy="1535781"/>
            </a:xfrm>
            <a:prstGeom prst="rect">
              <a:avLst/>
            </a:prstGeom>
            <a:ln>
              <a:noFill/>
              <a:prstDash val="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536469" tIns="35560" rIns="35560" bIns="35560" spcCol="1270" anchor="ctr"/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th-TH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ประเด็นยุทธศาสตร์ที่ 3. </a:t>
              </a:r>
              <a:br>
                <a:rPr lang="th-TH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</a:br>
              <a:r>
                <a:rPr lang="th-TH" sz="2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ยกระดับ</a:t>
              </a:r>
              <a:r>
                <a:rPr lang="th-TH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การพัฒนาการค้าการลงทุน มุ่งเน้น อุตสาหกรรมสุขภาพ อุตสาหกรรมการจัดประชุมและนิทรรศการ(</a:t>
              </a:r>
              <a:r>
                <a:rPr lang="en-US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MICE)  </a:t>
              </a:r>
              <a:r>
                <a:rPr lang="th-TH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อุตสาหกรรมบริการการศึกษา  และอุตสาหกรรมเกษตรแปรรูป เพื่อรองรับการท่องเที่ยว และ การเข้าสู่ประชาคมเศรษฐกิจอาเซียน(</a:t>
              </a:r>
              <a:r>
                <a:rPr lang="en-US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ordiaUPC" pitchFamily="34" charset="-34"/>
                  <a:cs typeface="CordiaUPC" pitchFamily="34" charset="-34"/>
                </a:rPr>
                <a:t>AEC)</a:t>
              </a:r>
            </a:p>
          </p:txBody>
        </p:sp>
      </p:grpSp>
      <p:sp>
        <p:nvSpPr>
          <p:cNvPr id="30727" name="สี่เหลี่ยมผืนผ้า 2"/>
          <p:cNvSpPr>
            <a:spLocks noChangeArrowheads="1"/>
          </p:cNvSpPr>
          <p:nvPr/>
        </p:nvSpPr>
        <p:spPr bwMode="auto">
          <a:xfrm>
            <a:off x="84138" y="2108175"/>
            <a:ext cx="1000595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smtClean="0">
                <a:latin typeface="CordiaUPC" pitchFamily="34" charset="-34"/>
                <a:ea typeface="Calibri" pitchFamily="34" charset="0"/>
                <a:cs typeface="CordiaUPC" pitchFamily="34" charset="-34"/>
              </a:rPr>
              <a:t>เป้าประสงค์</a:t>
            </a:r>
            <a:endParaRPr lang="en-US" sz="1800" b="1" smtClean="0"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30728" name="สี่เหลี่ยมผืนผ้า 49"/>
          <p:cNvSpPr>
            <a:spLocks noChangeArrowheads="1"/>
          </p:cNvSpPr>
          <p:nvPr/>
        </p:nvSpPr>
        <p:spPr bwMode="auto">
          <a:xfrm>
            <a:off x="317500" y="4535388"/>
            <a:ext cx="763351" cy="72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2059" name="สี่เหลี่ยมผืนผ้า 53"/>
          <p:cNvSpPr>
            <a:spLocks noChangeArrowheads="1"/>
          </p:cNvSpPr>
          <p:nvPr/>
        </p:nvSpPr>
        <p:spPr bwMode="auto">
          <a:xfrm>
            <a:off x="1357291" y="6128570"/>
            <a:ext cx="6429419" cy="7294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โครงการพัฒนาเชื่อมโยงผู้ประกอบการและนักลงทุนตลอดโซ่</a:t>
            </a:r>
            <a:r>
              <a:rPr lang="th-TH" sz="18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อุปทานเพื่อ</a:t>
            </a: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ขยายการลงทุนในอุตสาหกรรมเป้าหมาย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30730" name="Rectangle 4"/>
          <p:cNvSpPr>
            <a:spLocks noChangeArrowheads="1"/>
          </p:cNvSpPr>
          <p:nvPr/>
        </p:nvSpPr>
        <p:spPr bwMode="auto">
          <a:xfrm>
            <a:off x="193675" y="3249588"/>
            <a:ext cx="8778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b="1" smtClean="0">
                <a:latin typeface="CordiaUPC" pitchFamily="34" charset="-34"/>
                <a:cs typeface="CordiaUPC" pitchFamily="34" charset="-34"/>
              </a:rPr>
              <a:t>Value Chain</a:t>
            </a:r>
            <a:endParaRPr lang="th-TH" sz="1800" b="1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062" name="สี่เหลี่ยมผืนผ้า 52"/>
          <p:cNvSpPr>
            <a:spLocks noChangeArrowheads="1"/>
          </p:cNvSpPr>
          <p:nvPr/>
        </p:nvSpPr>
        <p:spPr bwMode="auto">
          <a:xfrm>
            <a:off x="1357290" y="4357694"/>
            <a:ext cx="6429420" cy="41088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โครงการจัดงานส่งเสริมการค้าการ</a:t>
            </a:r>
            <a:r>
              <a:rPr lang="th-TH" sz="18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ลงทุนและการท่องเที่ยวกลุ่ม</a:t>
            </a: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จังหวัดสู่ระดับสากล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2965499823"/>
              </p:ext>
            </p:extLst>
          </p:nvPr>
        </p:nvGraphicFramePr>
        <p:xfrm>
          <a:off x="1084733" y="1916832"/>
          <a:ext cx="7059167" cy="1144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3948105923"/>
              </p:ext>
            </p:extLst>
          </p:nvPr>
        </p:nvGraphicFramePr>
        <p:xfrm>
          <a:off x="1071538" y="3071810"/>
          <a:ext cx="714380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9" name="สี่เหลี่ยมผืนผ้า 53"/>
          <p:cNvSpPr>
            <a:spLocks noChangeArrowheads="1"/>
          </p:cNvSpPr>
          <p:nvPr/>
        </p:nvSpPr>
        <p:spPr bwMode="auto">
          <a:xfrm>
            <a:off x="1357290" y="4857760"/>
            <a:ext cx="4857752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โครงการพัฒนาบุคคลเพื่อรองรับประชาคมเศรษฐกิจอาเซียน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7" name="สี่เหลี่ยมผืนผ้า 53"/>
          <p:cNvSpPr>
            <a:spLocks noChangeArrowheads="1"/>
          </p:cNvSpPr>
          <p:nvPr/>
        </p:nvSpPr>
        <p:spPr bwMode="auto">
          <a:xfrm>
            <a:off x="1357290" y="5286388"/>
            <a:ext cx="2952329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โครงการเปิดตลาดสู่ภูมิภาคอาเซียน</a:t>
            </a:r>
            <a:endParaRPr lang="en-US" sz="18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8" name="สี่เหลี่ยมผืนผ้า 53"/>
          <p:cNvSpPr>
            <a:spLocks noChangeArrowheads="1"/>
          </p:cNvSpPr>
          <p:nvPr/>
        </p:nvSpPr>
        <p:spPr bwMode="auto">
          <a:xfrm>
            <a:off x="1357290" y="5715016"/>
            <a:ext cx="6429419" cy="410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18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โครงการระบบโครงสร้าง</a:t>
            </a:r>
            <a:r>
              <a:rPr lang="th-TH" sz="18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เมืองรองรับการพัฒนาอย่างยั่งยืน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2214554"/>
            <a:ext cx="9144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1774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85786" y="3857628"/>
            <a:ext cx="7421587" cy="1362075"/>
          </a:xfrm>
        </p:spPr>
        <p:txBody>
          <a:bodyPr>
            <a:normAutofit fontScale="90000"/>
          </a:bodyPr>
          <a:lstStyle/>
          <a:p>
            <a:r>
              <a:rPr lang="th-TH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ประเด็นยุทธศาสตร์การพัฒนากลุ่มจังหวัดภาคเหนือตอนบน 1</a:t>
            </a:r>
            <a:br>
              <a:rPr lang="th-TH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th-TH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th-TH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th-TH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ประจำปี 2557 - 2560</a:t>
            </a:r>
            <a:endParaRPr lang="th-TH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732240" y="6237312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357158" y="183966"/>
            <a:ext cx="7786742" cy="1083374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3.1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โครงการ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จัดงานส่งเสริมการค้าการลงทุนและการท่องเที่ยวกลุ่มจังหวัดสู่ระดับสากล</a:t>
            </a: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359025" y="2643182"/>
            <a:ext cx="8784975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การจัดกิจกรรมเพื่อส่งเสริมการค้าการลงทุนและการท่องเที่ยวในตลาดสากล</a:t>
            </a:r>
          </a:p>
          <a:p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      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1.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กิจกรรมการตลาด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/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ส่งเสริมการขาย เช่น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Lanna Expo.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Handicraft Expo.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Food and Health Expo.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Tourism Expo. </a:t>
            </a: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lvl="1"/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2.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กิจกรรมที่หลากหลายอื่นๆ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n-US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2844" y="135729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เพิ่มมูลค่าการค้า/การลงทุนในอุตสาหกรรมเป้าหมาย และมีการกระจายรายได้สู่ชุมชน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85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14282" y="500042"/>
            <a:ext cx="7820942" cy="587853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3.2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โครงการ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พัฒนา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บุคลากร เพื่อรอง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รับประชาคมเศรษฐกิจอาเซียน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214282" y="2571744"/>
            <a:ext cx="7820942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/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ส่งเสริมการพัฒนาบุคลากรภาครัฐและภาคเอกชน เพื่อการแข่งขันกับธุรกิจกลุ่มเป้าหมายท่ามกลางการแข่งขันเสรี ในด้านการเจรจาการค้า,  ภาษา, การตลาดระหว่างประเทศ, การคิดเชิงวิเคราะห์ และเชิงสร้างสรรค์.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การสร้างความรับรู้ และเสริมสร้างความเข้มแข็งของชุมชนโดยมุ่งเน้นเยาวชน ในการเรียนรู้</a:t>
            </a:r>
            <a:r>
              <a:rPr lang="th-TH" sz="2400" b="1" dirty="0" err="1" smtClean="0">
                <a:latin typeface="CordiaUPC" pitchFamily="34" charset="-34"/>
                <a:cs typeface="CordiaUPC" pitchFamily="34" charset="-34"/>
              </a:rPr>
              <a:t>ในอัต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ลักษณ์ของชุมชน 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การจัดเตรียมความพร้อมรองรับผลกระทบด้านแรงงานก่อนเข้าสู่ 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AEC 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เช่น การพัฒนามาตรฐานบุคลากรด้านการท่องเที่ยว,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2844" y="135729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เพิ่มมูลค่าการค้า/การลงทุนในอุตสาหกรรมเป้าหมาย และมีการกระจายรายได้สู่ชุมชน รวมถึงการเพิ่มผลิตภาพการผลิต/การบริการ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4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01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51520" y="183966"/>
            <a:ext cx="7749504" cy="2003625"/>
          </a:xfrm>
          <a:prstGeom prst="rect">
            <a:avLst/>
          </a:prstGeom>
          <a:ln>
            <a:solidFill>
              <a:srgbClr val="3399FF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3.3 โครงการ</a:t>
            </a:r>
            <a:r>
              <a:rPr lang="th-TH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พัฒนาเชื่อมโยงผู้ประกอบการและนักลงทุนตลอดโซ่อุปทาน เพื่อขยายการลงทุนในอุตสาหกรรมเป้าหมาย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0" y="3645024"/>
            <a:ext cx="78923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การพัฒนาศักยภาพในด้านต่างๆให้แก่ผู้ประกอบการรายเล็ก กลาง ใหญ่ เพื่อการแข่งขันในธุรกิจเป้าหมาย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สงเสริมการรวมกลุ่มทางธุรกิจเพื่อเพิ่มศักยภาพการแข่งขัน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การเพิ่มช่องทางและโอกาสของผู้ประกอบการ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การพัฒนาผลิตภัณฑ์และแบรนด์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276872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เพิ่มมูลค่าการค้า/การลงทุนในอุตสาหกรรมเป้าหมาย และมีการกระจายรายได้สู่ชุมชน รวมถึงการเพิ่มผลิตภาพการผลิต/การบริการ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1520" y="3284984"/>
            <a:ext cx="1572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</p:txBody>
      </p:sp>
      <p:sp>
        <p:nvSpPr>
          <p:cNvPr id="14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14282" y="357166"/>
            <a:ext cx="7820942" cy="800219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3.4 โครงการเปิดตลาดสู่ภูมิภาคอาเซียน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214283" y="2143116"/>
            <a:ext cx="800105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การเพิ่มช่องทางและโอกาสด้านการตลาดในต่างประเทศ (อาเซียน อาเซียน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+6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)</a:t>
            </a:r>
            <a:endParaRPr lang="en-US" sz="2400" b="1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เช่น การเจรจาการค้า การจับคู่ธุรกิจ การส่งเสริมการตลาด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การเพิ่มศักยภาพการค้าชายแดน การพัฒนาด่านการค้าชายแดน</a:t>
            </a:r>
          </a:p>
          <a:p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4282" y="1214422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เพิ่มมูลค่าการค้า/การลงทุนในอุตสาหกรรมเป้าหมาย และมีการกระจายรายได้สู่ชุมชน รวมถึงการเพิ่มผลิตภาพการผลิต/การบริการ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753225" y="4925540"/>
            <a:ext cx="2133600" cy="365125"/>
          </a:xfrm>
        </p:spPr>
        <p:txBody>
          <a:bodyPr/>
          <a:lstStyle/>
          <a:p>
            <a:pPr>
              <a:defRPr/>
            </a:pPr>
            <a:fld id="{6D1A6A59-09CC-415F-90F0-CC203F8237D0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214282" y="428604"/>
            <a:ext cx="7929618" cy="1508105"/>
          </a:xfrm>
          <a:prstGeom prst="rect">
            <a:avLst/>
          </a:prstGeom>
          <a:ln>
            <a:solidFill>
              <a:srgbClr val="3399FF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Calibri" pitchFamily="34" charset="0"/>
              </a:rPr>
              <a:t>3.5 โครงการระบบโครงสร้างเมืองรองรับการพัฒนาอย่างยั่งยืน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 pitchFamily="34" charset="0"/>
              <a:cs typeface="Cordia New" pitchFamily="34" charset="-34"/>
            </a:endParaRPr>
          </a:p>
        </p:txBody>
      </p:sp>
      <p:sp>
        <p:nvSpPr>
          <p:cNvPr id="13" name="สี่เหลี่ยมผืนผ้า 4"/>
          <p:cNvSpPr/>
          <p:nvPr/>
        </p:nvSpPr>
        <p:spPr>
          <a:xfrm>
            <a:off x="323528" y="3573016"/>
            <a:ext cx="7858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342900" indent="-342900"/>
            <a:endParaRPr lang="th-TH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การพัฒนาระบบโลจิสติกส์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การจัดทำและบริหารจัดการโลจิสติกส์( เช่น ระบบขนส่งสาธารณะ)</a:t>
            </a:r>
          </a:p>
          <a:p>
            <a:endParaRPr lang="th-TH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2276872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n w="1905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เป้าหมาย เพิ่มมูลค่าการค้า/การลงทุนในอุตสาหกรรมเป้าหมาย และมีการกระจายรายได้สู่ชุมชน รวมถึงการเพิ่มผลิตภาพการผลิต/การบริการ</a:t>
            </a:r>
            <a:endParaRPr lang="th-TH" b="1" dirty="0">
              <a:ln w="1905"/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ตัวแทนหมายเลขภาพนิ่ง 6"/>
          <p:cNvSpPr txBox="1">
            <a:spLocks/>
          </p:cNvSpPr>
          <p:nvPr/>
        </p:nvSpPr>
        <p:spPr>
          <a:xfrm>
            <a:off x="6715140" y="6143644"/>
            <a:ext cx="2286016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แนวทางการจัดทำแผนปฏิบัติราชการกลุ่มจังหวัดภาคเหนือตอนบน 1 ประจำปี 2558 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h-TH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สำนักบริหารยุทธศาสตร์กลุ่มจังหวัดภาคเหนือตอนบน 1</a:t>
            </a:r>
          </a:p>
          <a:p>
            <a:endParaRPr lang="th-TH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จังหวัดเชียงใหม่</a:t>
            </a: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จังหวัดแม่ฮ่องสอน</a:t>
            </a: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จังหวัดลำพูน</a:t>
            </a:r>
          </a:p>
          <a:p>
            <a:pPr algn="r"/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จังหวัดลำปาง</a:t>
            </a:r>
            <a:endParaRPr lang="th-TH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10714"/>
          <a:stretch>
            <a:fillRect/>
          </a:stretch>
        </p:blipFill>
        <p:spPr bwMode="auto">
          <a:xfrm>
            <a:off x="1142976" y="4929198"/>
            <a:ext cx="4167184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3"/>
          <p:cNvSpPr txBox="1">
            <a:spLocks/>
          </p:cNvSpPr>
          <p:nvPr/>
        </p:nvSpPr>
        <p:spPr>
          <a:xfrm>
            <a:off x="6572264" y="6072206"/>
            <a:ext cx="2376518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928669"/>
            <a:ext cx="8001056" cy="506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 rot="5400000">
            <a:off x="5841653" y="3170317"/>
            <a:ext cx="568136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ตัวชี้วัดการพัฒนากลุ่มจังหวัด</a:t>
            </a:r>
            <a:endParaRPr lang="en-US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6732240" y="6237312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การวางตำแหน่ง เพื่อการพัฒนากลุ่มจังหวัดภาคเหนือตอนบน 1 </a:t>
            </a:r>
            <a:endParaRPr lang="th-TH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1428736"/>
            <a:ext cx="757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การวางตำแหน่ง หมายถึง การออกแบบสิ่งที่นำเสนอรวมถึงภาพลักษณ์ที่ต้องการให้เกิดในใจของกลุ่มเป้าหมาย </a:t>
            </a:r>
          </a:p>
          <a:p>
            <a:endParaRPr lang="th-TH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ใครคือกลุ่มเป้าหมาย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นักท่องเที่ยว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นักลงทุน/นักธุรกิจ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ประชาชน</a:t>
            </a:r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6660232" y="6165304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2844" y="274638"/>
            <a:ext cx="8072494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 การนำเสนอตำแหน่งของประเทศออสเตรเลีย</a:t>
            </a:r>
            <a:endParaRPr lang="th-TH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1428736"/>
            <a:ext cx="7572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การวางตำแหน่ง หมายถึง การออกแบบสิ่งที่นำเสนอรวมถึงภาพลักษณ์ที่ต้องการให้เกิดในใจของกลุ่มเป้าหมาย </a:t>
            </a:r>
          </a:p>
          <a:p>
            <a:endParaRPr lang="th-TH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ใครคือกลุ่มเป้าหมาย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นักท่องเที่ยว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นักลงทุน/นักธุรกิจ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ประชาชน</a:t>
            </a:r>
          </a:p>
        </p:txBody>
      </p:sp>
      <p:pic>
        <p:nvPicPr>
          <p:cNvPr id="8" name="Australia Country Brandi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428736"/>
            <a:ext cx="8239149" cy="494708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/>
        </p:nvSpPr>
        <p:spPr>
          <a:xfrm>
            <a:off x="6732240" y="6237312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096032-F7A8-42D9-8387-81331B508BD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3614222" y="2315099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มนต์เสน่ห์การท่องเที่ยว+สีสันวัฒนธรรม</a:t>
            </a:r>
          </a:p>
        </p:txBody>
      </p:sp>
      <p:sp>
        <p:nvSpPr>
          <p:cNvPr id="9" name="TextBox 8"/>
          <p:cNvSpPr txBox="1"/>
          <p:nvPr/>
        </p:nvSpPr>
        <p:spPr>
          <a:xfrm rot="5400000">
            <a:off x="6195874" y="1733688"/>
            <a:ext cx="2928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Northern Land Port</a:t>
            </a:r>
            <a:r>
              <a:rPr lang="th-TH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th-TH" sz="2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5400000">
            <a:off x="5445774" y="462692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Northern Food Valley</a:t>
            </a:r>
            <a:r>
              <a:rPr lang="th-TH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th-TH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encrypted-tbn2.gstatic.com/images?q=tbn:ANd9GcTZRVuyL0eYCxhbA_vC_FH2fxeQfvpDS-x_B54370qRj1SE_AGpX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2857500" cy="16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encrypted-tbn3.gstatic.com/images?q=tbn:ANd9GcRZfc7rlAuMr653Ppols0nTcCwYZ8po__YfmJzXch_yW1g-i7T_f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714884"/>
            <a:ext cx="2619375" cy="1743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s://encrypted-tbn1.gstatic.com/images?q=tbn:ANd9GcRpKGQ8tPHVhEMUosWfQ7c5p1WZBkVC--mWJ2Owx31dTNgqamV4j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10149"/>
            <a:ext cx="2381250" cy="1847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2" name="Picture 14" descr="https://encrypted-tbn0.gstatic.com/images?q=tbn:ANd9GcSLBqdSfHSJBRttEOJ5eVWEDk5rAYW79hdlRoEggjqIcKZHVF8z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928934"/>
            <a:ext cx="2438400" cy="1828800"/>
          </a:xfrm>
          <a:prstGeom prst="rect">
            <a:avLst/>
          </a:prstGeom>
          <a:noFill/>
        </p:spPr>
      </p:pic>
      <p:pic>
        <p:nvPicPr>
          <p:cNvPr id="2064" name="Picture 16" descr="https://encrypted-tbn0.gstatic.com/images?q=tbn:ANd9GcTdV8cHG0I3_Q7SjdlUD65HIhOyFUO9n2zgbM1dg86XkWaR4mBuG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3071810"/>
            <a:ext cx="1576383" cy="14613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6" name="Picture 18" descr="https://encrypted-tbn3.gstatic.com/images?q=tbn:ANd9GcSuWgP20PO9RHwSek_-8AliFa4uqEUfciUrIu_xuR7ubT3kxc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3786190"/>
            <a:ext cx="1855568" cy="12620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8" name="Picture 20" descr="https://encrypted-tbn3.gstatic.com/images?q=tbn:ANd9GcTXdzYDyLtydITyvSMe6EAxPht9uOGedrgCbBqMp2Tn1K3bJ_3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1785926"/>
            <a:ext cx="2619375" cy="1743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Rectangle 20"/>
          <p:cNvSpPr/>
          <p:nvPr/>
        </p:nvSpPr>
        <p:spPr>
          <a:xfrm>
            <a:off x="1123898" y="0"/>
            <a:ext cx="3384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Positioning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Slide Number Placeholder 3"/>
          <p:cNvSpPr txBox="1">
            <a:spLocks/>
          </p:cNvSpPr>
          <p:nvPr/>
        </p:nvSpPr>
        <p:spPr>
          <a:xfrm>
            <a:off x="6500826" y="6000768"/>
            <a:ext cx="2376518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96032-F7A8-42D9-8387-81331B508BDF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025900" y="188913"/>
            <a:ext cx="19573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 smtClean="0">
              <a:solidFill>
                <a:prstClr val="white"/>
              </a:solidFill>
            </a:endParaRPr>
          </a:p>
        </p:txBody>
      </p:sp>
      <p:grpSp>
        <p:nvGrpSpPr>
          <p:cNvPr id="28678" name="กลุ่ม 45"/>
          <p:cNvGrpSpPr>
            <a:grpSpLocks/>
          </p:cNvGrpSpPr>
          <p:nvPr/>
        </p:nvGrpSpPr>
        <p:grpSpPr bwMode="auto">
          <a:xfrm>
            <a:off x="0" y="0"/>
            <a:ext cx="8215337" cy="1029047"/>
            <a:chOff x="471313" y="337933"/>
            <a:chExt cx="4614085" cy="675866"/>
          </a:xfrm>
        </p:grpSpPr>
        <p:sp>
          <p:nvSpPr>
            <p:cNvPr id="47" name="สี่เหลี่ยมผืนผ้า 46"/>
            <p:cNvSpPr/>
            <p:nvPr/>
          </p:nvSpPr>
          <p:spPr>
            <a:xfrm>
              <a:off x="471313" y="337933"/>
              <a:ext cx="4573963" cy="675866"/>
            </a:xfrm>
            <a:prstGeom prst="rect">
              <a:avLst/>
            </a:prstGeom>
            <a:ln>
              <a:noFill/>
              <a:prstDash val="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48" name="สี่เหลี่ยมผืนผ้า 47"/>
            <p:cNvSpPr/>
            <p:nvPr/>
          </p:nvSpPr>
          <p:spPr>
            <a:xfrm>
              <a:off x="471313" y="337933"/>
              <a:ext cx="4614085" cy="675866"/>
            </a:xfrm>
            <a:prstGeom prst="rect">
              <a:avLst/>
            </a:prstGeom>
            <a:ln>
              <a:noFill/>
              <a:prstDash val="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536469" tIns="35560" rIns="35560" bIns="35560" spcCol="1270" anchor="ctr"/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th-TH" sz="24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diaUPC" pitchFamily="34" charset="-34"/>
                  <a:cs typeface="CordiaUPC" pitchFamily="34" charset="-34"/>
                </a:rPr>
                <a:t>ประเด็นยุทธศาสตร์ที่ </a:t>
              </a:r>
              <a:r>
                <a:rPr lang="en-US" sz="24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diaUPC" pitchFamily="34" charset="-34"/>
                  <a:cs typeface="CordiaUPC" pitchFamily="34" charset="-34"/>
                </a:rPr>
                <a:t>1. </a:t>
              </a:r>
              <a:r>
                <a:rPr lang="th-TH" sz="24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diaUPC" pitchFamily="34" charset="-34"/>
                  <a:cs typeface="CordiaUPC" pitchFamily="34" charset="-34"/>
                </a:rPr>
                <a:t/>
              </a:r>
              <a:br>
                <a:rPr lang="th-TH" sz="24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diaUPC" pitchFamily="34" charset="-34"/>
                  <a:cs typeface="CordiaUPC" pitchFamily="34" charset="-34"/>
                </a:rPr>
              </a:br>
              <a:r>
                <a:rPr lang="th-TH" sz="24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diaUPC" pitchFamily="34" charset="-34"/>
                  <a:cs typeface="CordiaUPC" pitchFamily="34" charset="-34"/>
                </a:rPr>
                <a:t>ส่งเสริม</a:t>
              </a:r>
              <a:r>
                <a:rPr lang="th-TH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diaUPC" pitchFamily="34" charset="-34"/>
                  <a:cs typeface="CordiaUPC" pitchFamily="34" charset="-34"/>
                </a:rPr>
                <a:t>การฟื้นฟูและอนุรักษ์แบบองค์รวมเพื่อสร้างสรรค์บรรยากาศที่สวยงามมีเสน่ห์</a:t>
              </a:r>
            </a:p>
          </p:txBody>
        </p:sp>
      </p:grpSp>
      <p:sp>
        <p:nvSpPr>
          <p:cNvPr id="28679" name="สี่เหลี่ยมผืนผ้า 2"/>
          <p:cNvSpPr>
            <a:spLocks noChangeArrowheads="1"/>
          </p:cNvSpPr>
          <p:nvPr/>
        </p:nvSpPr>
        <p:spPr bwMode="auto">
          <a:xfrm>
            <a:off x="194251" y="1311520"/>
            <a:ext cx="1273105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เป้าประสงค์</a:t>
            </a:r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28680" name="สี่เหลี่ยมผืนผ้า 49"/>
          <p:cNvSpPr>
            <a:spLocks noChangeArrowheads="1"/>
          </p:cNvSpPr>
          <p:nvPr/>
        </p:nvSpPr>
        <p:spPr bwMode="auto">
          <a:xfrm>
            <a:off x="293709" y="4103092"/>
            <a:ext cx="1183337" cy="94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2059" name="สี่เหลี่ยมผืนผ้า 53"/>
          <p:cNvSpPr>
            <a:spLocks noChangeArrowheads="1"/>
          </p:cNvSpPr>
          <p:nvPr/>
        </p:nvSpPr>
        <p:spPr bwMode="auto">
          <a:xfrm>
            <a:off x="1500166" y="4857760"/>
            <a:ext cx="5677464" cy="80021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1.2  โครงการเสริมพื้นฐานทุนทางสังคม และทุนทางธรรมชาติ เพื่อบรรยากาศความมั่นคงปลอดภัยด้านการท่องเที่ยว การค้า และการลงทุน</a:t>
            </a:r>
            <a:endParaRPr lang="en-US" sz="20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28682" name="Rectangle 4"/>
          <p:cNvSpPr>
            <a:spLocks noChangeArrowheads="1"/>
          </p:cNvSpPr>
          <p:nvPr/>
        </p:nvSpPr>
        <p:spPr bwMode="auto">
          <a:xfrm>
            <a:off x="300015" y="2778351"/>
            <a:ext cx="877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Value Chain</a:t>
            </a:r>
            <a:endParaRPr lang="th-TH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062" name="สี่เหลี่ยมผืนผ้า 52"/>
          <p:cNvSpPr>
            <a:spLocks noChangeArrowheads="1"/>
          </p:cNvSpPr>
          <p:nvPr/>
        </p:nvSpPr>
        <p:spPr bwMode="auto">
          <a:xfrm>
            <a:off x="1500166" y="3929066"/>
            <a:ext cx="6643734" cy="80021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1.1  โครงการ</a:t>
            </a:r>
            <a:r>
              <a:rPr lang="th-TH" sz="20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เสริมสร้างและ</a:t>
            </a:r>
            <a:r>
              <a:rPr lang="th-TH" sz="2000" b="1" dirty="0" err="1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ปรับแต่งอัต</a:t>
            </a:r>
            <a:r>
              <a:rPr lang="th-TH" sz="20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ลักษณ์(</a:t>
            </a:r>
            <a:r>
              <a:rPr lang="en-US" sz="20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Identity</a:t>
            </a:r>
            <a:r>
              <a:rPr lang="th-TH" sz="20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) เพื่อสร้างเสน่ห์การท่องเที่ยว การค้า และการลงทุน โดย</a:t>
            </a:r>
            <a:r>
              <a:rPr lang="th-TH" sz="20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การมีส่วนร่วมของชุมชน</a:t>
            </a:r>
            <a:endParaRPr lang="en-US" sz="2000" b="1" dirty="0">
              <a:solidFill>
                <a:schemeClr val="tx1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3847822958"/>
              </p:ext>
            </p:extLst>
          </p:nvPr>
        </p:nvGraphicFramePr>
        <p:xfrm>
          <a:off x="1500166" y="1142984"/>
          <a:ext cx="6643734" cy="981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2103488652"/>
              </p:ext>
            </p:extLst>
          </p:nvPr>
        </p:nvGraphicFramePr>
        <p:xfrm>
          <a:off x="1428728" y="2500306"/>
          <a:ext cx="6786610" cy="1466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44208" y="6165304"/>
            <a:ext cx="2376518" cy="365125"/>
          </a:xfrm>
        </p:spPr>
        <p:txBody>
          <a:bodyPr/>
          <a:lstStyle/>
          <a:p>
            <a:pPr algn="r">
              <a:defRPr/>
            </a:pPr>
            <a:fld id="{3A096032-F7A8-42D9-8387-81331B508BDF}" type="slidenum">
              <a:rPr lang="en-US" sz="4000" b="1" smtClean="0"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defRPr/>
              </a:pPr>
              <a:t>7</a:t>
            </a:fld>
            <a:endParaRPr lang="en-US" sz="4000" b="1" dirty="0"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สี่เหลี่ยมผืนผ้า 53"/>
          <p:cNvSpPr>
            <a:spLocks noChangeArrowheads="1"/>
          </p:cNvSpPr>
          <p:nvPr/>
        </p:nvSpPr>
        <p:spPr bwMode="auto">
          <a:xfrm>
            <a:off x="1500166" y="5786454"/>
            <a:ext cx="5677464" cy="4462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1.3  โครงการ </a:t>
            </a:r>
            <a:r>
              <a:rPr lang="en-US" sz="2000" b="1" dirty="0" smtClean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ECO </a:t>
            </a:r>
            <a:r>
              <a:rPr lang="en-US" sz="2000" b="1" dirty="0">
                <a:solidFill>
                  <a:schemeClr val="tx1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VILLAGE</a:t>
            </a:r>
          </a:p>
        </p:txBody>
      </p:sp>
    </p:spTree>
    <p:extLst>
      <p:ext uri="{BB962C8B-B14F-4D97-AF65-F5344CB8AC3E}">
        <p14:creationId xmlns:p14="http://schemas.microsoft.com/office/powerpoint/2010/main" val="9493298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660232" y="6165304"/>
            <a:ext cx="2133600" cy="365125"/>
          </a:xfrm>
        </p:spPr>
        <p:txBody>
          <a:bodyPr/>
          <a:lstStyle/>
          <a:p>
            <a:pPr algn="r">
              <a:defRPr/>
            </a:pPr>
            <a:fld id="{6D1A6A59-09CC-415F-90F0-CC203F8237D0}" type="slidenum">
              <a:rPr lang="en-US" sz="4000" b="1"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defRPr/>
              </a:pPr>
              <a:t>8</a:t>
            </a:fld>
            <a:endParaRPr lang="th-TH" sz="4000" b="1" dirty="0"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สี่เหลี่ยมผืนผ้า 49"/>
          <p:cNvSpPr>
            <a:spLocks noChangeArrowheads="1"/>
          </p:cNvSpPr>
          <p:nvPr/>
        </p:nvSpPr>
        <p:spPr bwMode="auto">
          <a:xfrm>
            <a:off x="57970" y="51182"/>
            <a:ext cx="7540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Flagship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project</a:t>
            </a:r>
          </a:p>
        </p:txBody>
      </p:sp>
      <p:sp>
        <p:nvSpPr>
          <p:cNvPr id="9" name="สี่เหลี่ยมผืนผ้า 52"/>
          <p:cNvSpPr>
            <a:spLocks noChangeArrowheads="1"/>
          </p:cNvSpPr>
          <p:nvPr/>
        </p:nvSpPr>
        <p:spPr bwMode="auto">
          <a:xfrm>
            <a:off x="435001" y="183965"/>
            <a:ext cx="7637461" cy="1083374"/>
          </a:xfrm>
          <a:prstGeom prst="rect">
            <a:avLst/>
          </a:prstGeom>
          <a:ln>
            <a:noFill/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1.1 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โครงการ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เสริมสร้างและ</a:t>
            </a:r>
            <a:r>
              <a:rPr lang="th-TH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ปรับแต่งอัต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ลักษณ์(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Identity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)เพื่อสร้างเสน่ห์การท่องเที่ยว การค้า และการลงทุน โดย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การมีส่วนร่วมของ</a:t>
            </a: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ชุมชน </a:t>
            </a:r>
            <a:r>
              <a:rPr lang="th-TH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ea typeface="Calibri" pitchFamily="34" charset="0"/>
                <a:cs typeface="CordiaUPC" pitchFamily="34" charset="-34"/>
              </a:rPr>
              <a:t> 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10" name="สี่เหลี่ยมผืนผ้า 4"/>
          <p:cNvSpPr/>
          <p:nvPr/>
        </p:nvSpPr>
        <p:spPr>
          <a:xfrm>
            <a:off x="514264" y="2714620"/>
            <a:ext cx="762963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กิจกรรมหลัก</a:t>
            </a:r>
          </a:p>
          <a:p>
            <a:pPr marL="457200" indent="-457200">
              <a:buFontTx/>
              <a:buChar char="-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การส่งเสริมวัฒนธรรมให้มีความโดดเด่น ด้าน สถาปัตยกรรม ลวดลาย ศิลปะ วิถีชีวิต ภูมิปัญญา </a:t>
            </a:r>
          </a:p>
          <a:p>
            <a:pPr marL="457200" indent="-457200">
              <a:buFontTx/>
              <a:buChar char="-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การสร้างเสน่ห์ให้แก่มรดกวัฒนธรรม ได้แก่ </a:t>
            </a:r>
            <a:r>
              <a:rPr lang="th-TH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rdiaUPC" pitchFamily="34" charset="-34"/>
                <a:cs typeface="CordiaUPC" pitchFamily="34" charset="-34"/>
              </a:rPr>
              <a:t>การปรับภูมิทัศน์/สถาปัตยกรรม  </a:t>
            </a:r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การจัดกิจกรรมส่งเสริมวัฒนธรรม </a:t>
            </a:r>
            <a:r>
              <a:rPr lang="th-TH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rdiaUPC" pitchFamily="34" charset="-34"/>
                <a:cs typeface="CordiaUPC" pitchFamily="34" charset="-34"/>
              </a:rPr>
              <a:t>การอนุรักษ์ ฟื้นฟูวัฒนธรรมเดิม  </a:t>
            </a:r>
            <a:r>
              <a:rPr lang="th-TH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การส่งเสริมกิจกรรมวัฒนธรรมรูปแบบใหม่</a:t>
            </a:r>
            <a:r>
              <a:rPr lang="th-TH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rdiaUPC" pitchFamily="34" charset="-34"/>
                <a:cs typeface="CordiaUPC" pitchFamily="34" charset="-34"/>
              </a:rPr>
              <a:t>การแสดงและจำหน่ายสินค้าวัฒนธรรม</a:t>
            </a:r>
            <a:endParaRPr lang="th-TH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สร้างสินค้าและนวัตกรรมการท่องเที่ยวเชิงวัฒนธรรม </a:t>
            </a:r>
          </a:p>
          <a:p>
            <a:pPr marL="457200" indent="-457200">
              <a:buFontTx/>
              <a:buChar char="-"/>
            </a:pP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จัดทำสารสนเทศเพื่อการประชาสัมพันธ์ 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และปฏิทินกิจกรรมท่องเที่ยว</a:t>
            </a:r>
          </a:p>
          <a:p>
            <a:pPr marL="457200" indent="-457200">
              <a:buFontTx/>
              <a:buChar char="-"/>
            </a:pPr>
            <a:r>
              <a:rPr lang="th-TH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สร้าง 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Landmark </a:t>
            </a:r>
            <a:r>
              <a:rPr lang="th-TH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rdiaUPC" pitchFamily="34" charset="-34"/>
                <a:cs typeface="CordiaUPC" pitchFamily="34" charset="-34"/>
              </a:rPr>
              <a:t>ที่เป็นสถานที่ท่องเที่ยวสำคัญ</a:t>
            </a:r>
            <a:endParaRPr lang="th-TH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rdiaUPC" pitchFamily="34" charset="-34"/>
              <a:cs typeface="CordiaUPC" pitchFamily="34" charset="-34"/>
            </a:endParaRPr>
          </a:p>
          <a:p>
            <a:pPr marL="914400" lvl="1" indent="-457200">
              <a:buFontTx/>
              <a:buChar char="-"/>
            </a:pPr>
            <a:endParaRPr lang="en-US" sz="24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1" name="สี่เหลี่ยมผืนผ้า 49"/>
          <p:cNvSpPr>
            <a:spLocks noChangeArrowheads="1"/>
          </p:cNvSpPr>
          <p:nvPr/>
        </p:nvSpPr>
        <p:spPr bwMode="auto">
          <a:xfrm>
            <a:off x="27490" y="2352422"/>
            <a:ext cx="758541" cy="4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1800" b="1" dirty="0" smtClean="0">
                <a:solidFill>
                  <a:prstClr val="white"/>
                </a:solidFill>
                <a:latin typeface="CordiaUPC" pitchFamily="34" charset="-34"/>
                <a:ea typeface="Calibri" pitchFamily="34" charset="0"/>
                <a:cs typeface="CordiaUPC" pitchFamily="34" charset="-34"/>
              </a:rPr>
              <a:t>กิจกรรม</a:t>
            </a:r>
            <a:endParaRPr lang="en-US" sz="1800" b="1" dirty="0" smtClean="0">
              <a:solidFill>
                <a:prstClr val="white"/>
              </a:solidFill>
              <a:latin typeface="CordiaUPC" pitchFamily="34" charset="-34"/>
              <a:ea typeface="Calibri" pitchFamily="34" charset="0"/>
              <a:cs typeface="CordiaUPC" pitchFamily="34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dirty="0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2910" y="1357298"/>
            <a:ext cx="750099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/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	เป้าหมาย แหล่งท่องเที่ยวที่โดดเด่น ( 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Highlight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)</a:t>
            </a:r>
            <a:r>
              <a:rPr lang="en-US" sz="24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เพื่อเพิ่มแหล่งท่องเที่ยวใหม่และรายได้จากการท่องเที่ยว</a:t>
            </a:r>
          </a:p>
          <a:p>
            <a:pPr marL="457200" indent="-457200"/>
            <a:r>
              <a:rPr lang="th-TH" sz="2400" b="1" dirty="0" smtClean="0">
                <a:latin typeface="CordiaUPC" pitchFamily="34" charset="-34"/>
                <a:cs typeface="CordiaUPC" pitchFamily="34" charset="-34"/>
              </a:rPr>
              <a:t>	เช่น ตลาดสามชุก  ตลาดน้ำอัมพวา ย่านอินซาดง</a:t>
            </a:r>
            <a:endParaRPr lang="th-TH" sz="24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69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การกำหนดตัวชี้วัดความสำเร็จของโครงการ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8596" y="1214422"/>
            <a:ext cx="7643866" cy="514353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เดิม</a:t>
            </a:r>
          </a:p>
          <a:p>
            <a:r>
              <a:rPr lang="th-TH" b="1" dirty="0" smtClean="0"/>
              <a:t>จำนวนพื้นที่หรือชุมชนต้นแบบที่มีความโดดเด่น อย่างชัดเจนในด้านความสวยงาม/เสน่ห์เหมาะสมแก่ การท่องเที่ยว และคุณภาพชีวิตของประชาชนในพื้นที่ </a:t>
            </a:r>
          </a:p>
          <a:p>
            <a:r>
              <a:rPr lang="th-TH" b="1" dirty="0" smtClean="0"/>
              <a:t>ร้อยละความพึงพอใจของนักท่องเที่ยวที่เดินทาง มายังกลุ่มจังหวัดฯ  </a:t>
            </a:r>
          </a:p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ตัวอย่างแนวทางการปรับปรุง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สัดส่วนพื้นที่สีเขียวในพื้นที่ ....... เพิ่มร้อยละ............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สัดส่วนพื้นที่ที่แสดงความโดดเด่น/เสน่ห์เชิงวัฒนธรรมในพื้นที่ .......... เพิ่มร้อยละ .............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มลพิษ/มลภาวะที่เกิดจากพื้นที่ ............ ลดลงร้อยละ ...........</a:t>
            </a:r>
          </a:p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มูลค่าเพิ่มทางเศรษฐกิจของพื้นที่ ....... ที่เกิดจากการส่งเสริมการท่องเที่ยวที่</a:t>
            </a:r>
            <a:r>
              <a:rPr lang="th-TH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มีอัต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ลักษณ์โดดเด่นเพิ่มร้อยละ ............</a:t>
            </a:r>
          </a:p>
          <a:p>
            <a:endParaRPr lang="th-TH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h-TH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 smtClean="0">
                <a:solidFill>
                  <a:prstClr val="white">
                    <a:tint val="75000"/>
                  </a:prstClr>
                </a:solidFill>
              </a:rPr>
              <a:t>ร่ายยุทธศาสตร์การพัฒนากลุ่มจังหวัดภาคเหนือตอนบน ๑ (๒๕๕๗-๒๕๖๐)</a:t>
            </a: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6"/>
          <p:cNvSpPr txBox="1">
            <a:spLocks/>
          </p:cNvSpPr>
          <p:nvPr/>
        </p:nvSpPr>
        <p:spPr>
          <a:xfrm>
            <a:off x="6715140" y="592933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1A6A59-09CC-415F-90F0-CC203F8237D0}" type="slidenum"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1891</TotalTime>
  <Words>1981</Words>
  <Application>Microsoft Office PowerPoint</Application>
  <PresentationFormat>นำเสนอทางหน้าจอ (4:3)</PresentationFormat>
  <Paragraphs>310</Paragraphs>
  <Slides>25</Slides>
  <Notes>1</Notes>
  <HiddenSlides>0</HiddenSlides>
  <MMClips>1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26" baseType="lpstr">
      <vt:lpstr>Office Theme</vt:lpstr>
      <vt:lpstr>แนวทางการจัดทำแผนปฏิบัติราชการกลุ่มจังหวัดภาคเหนือตอนบน 1 ประจำปี 2558 </vt:lpstr>
      <vt:lpstr>ประเด็นยุทธศาสตร์การพัฒนากลุ่มจังหวัดภาคเหนือตอนบน 1  ประจำปี 2557 - 2560</vt:lpstr>
      <vt:lpstr>งานนำเสนอ PowerPoint</vt:lpstr>
      <vt:lpstr>การวางตำแหน่ง เพื่อการพัฒนากลุ่มจังหวัดภาคเหนือตอนบน 1 </vt:lpstr>
      <vt:lpstr>ตัวอย่าง การนำเสนอตำแหน่งของประเทศออสเตรเลีย</vt:lpstr>
      <vt:lpstr>งานนำเสนอ PowerPoint</vt:lpstr>
      <vt:lpstr>งานนำเสนอ PowerPoint</vt:lpstr>
      <vt:lpstr>งานนำเสนอ PowerPoint</vt:lpstr>
      <vt:lpstr>การกำหนดตัวชี้วัดความสำเร็จของโครงการ</vt:lpstr>
      <vt:lpstr>งานนำเสนอ PowerPoint</vt:lpstr>
      <vt:lpstr>การกำหนดตัวชี้วัดความสำเร็จของโครงการ</vt:lpstr>
      <vt:lpstr>งานนำเสนอ PowerPoint</vt:lpstr>
      <vt:lpstr>การกำหนดตัวชี้วัดความสำเร็จของโครงการ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แนวทางการจัดทำแผนปฏิบัติราชการกลุ่มจังหวัดภาคเหนือตอนบน 1 ประจำปี 2558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ความคิดเห็นต่อร่างแผนยุทธศาสตร์</dc:title>
  <dc:creator>ASUS</dc:creator>
  <cp:lastModifiedBy>Comengi</cp:lastModifiedBy>
  <cp:revision>189</cp:revision>
  <cp:lastPrinted>2012-09-09T04:16:54Z</cp:lastPrinted>
  <dcterms:created xsi:type="dcterms:W3CDTF">2012-09-05T04:36:37Z</dcterms:created>
  <dcterms:modified xsi:type="dcterms:W3CDTF">2014-05-07T04:56:51Z</dcterms:modified>
</cp:coreProperties>
</file>